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7" r:id="rId12"/>
    <p:sldId id="2147480532"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C1E86B2-8998-4563-9123-51B7E9BDEF0D}">
          <p14:sldIdLst>
            <p14:sldId id="256"/>
            <p14:sldId id="257"/>
            <p14:sldId id="258"/>
          </p14:sldIdLst>
        </p14:section>
        <p14:section name="Creating Azure SQL Database" id="{691044EA-972E-42BC-9859-FC5D43769B79}">
          <p14:sldIdLst>
            <p14:sldId id="259"/>
            <p14:sldId id="260"/>
            <p14:sldId id="261"/>
          </p14:sldIdLst>
        </p14:section>
        <p14:section name="Call REST endpoint" id="{358CD687-FF34-4BD6-A718-6D313D44B023}">
          <p14:sldIdLst>
            <p14:sldId id="262"/>
          </p14:sldIdLst>
        </p14:section>
        <p14:section name="Azure AI Language" id="{1F65C927-3C5C-43F3-9AA5-A97A47ACCE17}">
          <p14:sldIdLst>
            <p14:sldId id="263"/>
          </p14:sldIdLst>
        </p14:section>
        <p14:section name="Azure AI Content Safety" id="{230C2EC2-3A4D-46D3-9ED3-DE42285AC2AE}">
          <p14:sldIdLst>
            <p14:sldId id="264"/>
          </p14:sldIdLst>
        </p14:section>
        <p14:section name="Azure OpenAI" id="{AD10E160-8A68-4FD3-89E5-95D5744E4234}">
          <p14:sldIdLst>
            <p14:sldId id="265"/>
            <p14:sldId id="267"/>
            <p14:sldId id="2147480532"/>
            <p14:sldId id="26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3A60B8-45B9-4256-B9EA-F67B2D5FC848}" v="49" dt="2024-05-22T12:07:29.3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4660"/>
  </p:normalViewPr>
  <p:slideViewPr>
    <p:cSldViewPr snapToGrid="0">
      <p:cViewPr varScale="1">
        <p:scale>
          <a:sx n="150" d="100"/>
          <a:sy n="150" d="100"/>
        </p:scale>
        <p:origin x="294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0BC3CC-2E2F-4885-A844-083E47760AAF}" type="datetimeFigureOut">
              <a:rPr lang="en-US" smtClean="0"/>
              <a:t>5/22/2024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26AFAC-449E-4E7A-95F4-BC48170EDCCA}" type="slidenum">
              <a:rPr lang="en-US" smtClean="0"/>
              <a:t>‹#›</a:t>
            </a:fld>
            <a:endParaRPr lang="en-US"/>
          </a:p>
        </p:txBody>
      </p:sp>
    </p:spTree>
    <p:extLst>
      <p:ext uri="{BB962C8B-B14F-4D97-AF65-F5344CB8AC3E}">
        <p14:creationId xmlns:p14="http://schemas.microsoft.com/office/powerpoint/2010/main" val="22848018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Speaker: Muazma</a:t>
            </a:r>
          </a:p>
          <a:p>
            <a:endParaRPr lang="en-US" dirty="0"/>
          </a:p>
        </p:txBody>
      </p:sp>
      <p:sp>
        <p:nvSpPr>
          <p:cNvPr id="4" name="Slide Number Placeholder 3"/>
          <p:cNvSpPr>
            <a:spLocks noGrp="1"/>
          </p:cNvSpPr>
          <p:nvPr>
            <p:ph type="sldNum" sz="quarter" idx="5"/>
          </p:nvPr>
        </p:nvSpPr>
        <p:spPr/>
        <p:txBody>
          <a:bodyPr/>
          <a:lstStyle/>
          <a:p>
            <a:fld id="{A164D6FB-3C1A-4BEE-9426-F41C9875F0D0}" type="slidenum">
              <a:rPr lang="en-US" smtClean="0"/>
              <a:t>12</a:t>
            </a:fld>
            <a:endParaRPr lang="en-US"/>
          </a:p>
        </p:txBody>
      </p:sp>
    </p:spTree>
    <p:extLst>
      <p:ext uri="{BB962C8B-B14F-4D97-AF65-F5344CB8AC3E}">
        <p14:creationId xmlns:p14="http://schemas.microsoft.com/office/powerpoint/2010/main" val="1945320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C5017-5D61-E341-C0D5-7455945562B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8147802-F236-5508-FC17-71218AE17E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AA09C1B-4A95-D21A-AC2E-72532D00FB2D}"/>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5" name="Footer Placeholder 4">
            <a:extLst>
              <a:ext uri="{FF2B5EF4-FFF2-40B4-BE49-F238E27FC236}">
                <a16:creationId xmlns:a16="http://schemas.microsoft.com/office/drawing/2014/main" id="{663E7262-7B8B-0F6D-4B9A-E181DE37A9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A8BF4-F2FC-F10C-B20D-6A5D4B59876F}"/>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3407153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2246A-C750-98D6-166D-417413D973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A1C191-D280-69DC-447E-E0668EFF0A0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D7829D-24AB-0F3D-E276-0002E9E79CDC}"/>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5" name="Footer Placeholder 4">
            <a:extLst>
              <a:ext uri="{FF2B5EF4-FFF2-40B4-BE49-F238E27FC236}">
                <a16:creationId xmlns:a16="http://schemas.microsoft.com/office/drawing/2014/main" id="{CF362F53-F461-DD6E-1E35-8164CB80FC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22249B-D03F-3CA0-5AA2-5CEF8A138A89}"/>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1238378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60D9AD-BABD-D5C8-0A1A-FF04CE943DA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CEF64C5-B077-774C-8A2F-5E1810220E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D6AB12-149F-939A-F954-A1A4C081C70C}"/>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5" name="Footer Placeholder 4">
            <a:extLst>
              <a:ext uri="{FF2B5EF4-FFF2-40B4-BE49-F238E27FC236}">
                <a16:creationId xmlns:a16="http://schemas.microsoft.com/office/drawing/2014/main" id="{DA1B0133-A44A-9DD2-8AD7-A73371F71F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5D863D-2E14-6458-5C4B-8237C75CAB12}"/>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36690182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3424242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DB6EC-50D2-D419-918F-A670207EE8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F9A583-4ED7-4AFC-BAB6-6DF723FE57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8F139B-605F-4652-C3D8-9A5EF4E4702D}"/>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5" name="Footer Placeholder 4">
            <a:extLst>
              <a:ext uri="{FF2B5EF4-FFF2-40B4-BE49-F238E27FC236}">
                <a16:creationId xmlns:a16="http://schemas.microsoft.com/office/drawing/2014/main" id="{FDF014A5-B7B4-204A-575B-2477C301BC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B00E12-CFFC-98F9-1787-729EAE477197}"/>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4239785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22BD2-8F2F-338B-884A-14F0282F75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F683C3B-01CF-9FA2-16C4-6708954E72F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22C8C1-9D8B-CFFF-D418-BE376D6E82B5}"/>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5" name="Footer Placeholder 4">
            <a:extLst>
              <a:ext uri="{FF2B5EF4-FFF2-40B4-BE49-F238E27FC236}">
                <a16:creationId xmlns:a16="http://schemas.microsoft.com/office/drawing/2014/main" id="{40A6C1BB-7840-164B-CE35-0363BB8D58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057817-51B4-BF30-156E-12AF874967AC}"/>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425008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AFCE6-98B1-EFA1-EF04-CE1F75139A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E7CA43-815C-B8D5-95A1-4B7786C58B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0B83718-5764-3669-3CAF-D206A942E6D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6D5828-3140-8E96-3EC7-E443FBEB7FAE}"/>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6" name="Footer Placeholder 5">
            <a:extLst>
              <a:ext uri="{FF2B5EF4-FFF2-40B4-BE49-F238E27FC236}">
                <a16:creationId xmlns:a16="http://schemas.microsoft.com/office/drawing/2014/main" id="{0DEA34AF-2DA2-AC09-57B8-B7D6FAD195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640C5F-2218-BBC3-F8E5-85A67FF435DF}"/>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1432217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F28CE-3A9E-2752-036E-BE8C102EC7B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B8C50D-2FB2-0879-885F-A67D09A36B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BD4EB7-045B-AD01-B4BB-8F1C35E8EE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8D5262-1697-E123-D846-07FBADB37B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B0CF8F-6E64-0B97-D6D7-CD16E3FAD94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37550E-F642-8D00-726A-4A1FDE537FA3}"/>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8" name="Footer Placeholder 7">
            <a:extLst>
              <a:ext uri="{FF2B5EF4-FFF2-40B4-BE49-F238E27FC236}">
                <a16:creationId xmlns:a16="http://schemas.microsoft.com/office/drawing/2014/main" id="{034F6197-34E3-C19B-52BD-421D7D4039B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0293D18-D4EE-47B5-6D42-CF8CFE5F9DD1}"/>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1478164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55CA1-58F8-C383-2C12-4B272B44C5B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C37A9BE-422C-9536-6BA3-2EE52C08CFF5}"/>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4" name="Footer Placeholder 3">
            <a:extLst>
              <a:ext uri="{FF2B5EF4-FFF2-40B4-BE49-F238E27FC236}">
                <a16:creationId xmlns:a16="http://schemas.microsoft.com/office/drawing/2014/main" id="{157714B1-D9FB-D0FD-B0E7-823105223B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98A496-4823-A4B5-8CA8-A6694C6F4D71}"/>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6900471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D241AF2-92EA-2EC5-97CF-707AE4A0102D}"/>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3" name="Footer Placeholder 2">
            <a:extLst>
              <a:ext uri="{FF2B5EF4-FFF2-40B4-BE49-F238E27FC236}">
                <a16:creationId xmlns:a16="http://schemas.microsoft.com/office/drawing/2014/main" id="{540DCE30-676F-78C2-AF0E-C1E71A327B4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DC6B753-7E38-701F-21CB-C866FA34761D}"/>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2018339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E1A6F-C5A3-2182-B39D-525A98043A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6DEB810-F764-0A8A-0DE6-CCC390ADDA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0DB71EE-5A77-D4B6-53BC-E721785E01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D4825D-7F88-AC59-707A-14D71C772121}"/>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6" name="Footer Placeholder 5">
            <a:extLst>
              <a:ext uri="{FF2B5EF4-FFF2-40B4-BE49-F238E27FC236}">
                <a16:creationId xmlns:a16="http://schemas.microsoft.com/office/drawing/2014/main" id="{8CEEAF6F-5E51-9590-3E53-68CA64CA9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77767A-248F-60DA-C49F-F07690B888AD}"/>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1834524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3FF84-0A67-EA22-0AF0-28B208B28D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AE1F271-259E-BA4A-73E8-678C853FD9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C82B8E6-AA30-82A2-485E-D5C206A6EB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9EDDAD-5F11-BB61-5C02-F170B16E6D48}"/>
              </a:ext>
            </a:extLst>
          </p:cNvPr>
          <p:cNvSpPr>
            <a:spLocks noGrp="1"/>
          </p:cNvSpPr>
          <p:nvPr>
            <p:ph type="dt" sz="half" idx="10"/>
          </p:nvPr>
        </p:nvSpPr>
        <p:spPr/>
        <p:txBody>
          <a:bodyPr/>
          <a:lstStyle/>
          <a:p>
            <a:fld id="{4E01AB08-6C51-4E8C-B3C6-40228E48E395}" type="datetimeFigureOut">
              <a:rPr lang="en-US" smtClean="0"/>
              <a:t>5/22/2024</a:t>
            </a:fld>
            <a:endParaRPr lang="en-US"/>
          </a:p>
        </p:txBody>
      </p:sp>
      <p:sp>
        <p:nvSpPr>
          <p:cNvPr id="6" name="Footer Placeholder 5">
            <a:extLst>
              <a:ext uri="{FF2B5EF4-FFF2-40B4-BE49-F238E27FC236}">
                <a16:creationId xmlns:a16="http://schemas.microsoft.com/office/drawing/2014/main" id="{1BC93963-E60D-CBEB-876A-01E1418725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B20AA8-840B-FA9C-3EA4-5DCABFFAF280}"/>
              </a:ext>
            </a:extLst>
          </p:cNvPr>
          <p:cNvSpPr>
            <a:spLocks noGrp="1"/>
          </p:cNvSpPr>
          <p:nvPr>
            <p:ph type="sldNum" sz="quarter" idx="12"/>
          </p:nvPr>
        </p:nvSpPr>
        <p:spPr/>
        <p:txBody>
          <a:bodyPr/>
          <a:lstStyle/>
          <a:p>
            <a:fld id="{8640BE1C-4FC6-4687-8FF4-42F2DE416846}" type="slidenum">
              <a:rPr lang="en-US" smtClean="0"/>
              <a:t>‹#›</a:t>
            </a:fld>
            <a:endParaRPr lang="en-US"/>
          </a:p>
        </p:txBody>
      </p:sp>
    </p:spTree>
    <p:extLst>
      <p:ext uri="{BB962C8B-B14F-4D97-AF65-F5344CB8AC3E}">
        <p14:creationId xmlns:p14="http://schemas.microsoft.com/office/powerpoint/2010/main" val="2635309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0908E2-F366-7751-DAE5-9AA2AB7264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8B7C83-1155-1AD1-E986-7B7A814EF9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EDD889-0E33-4502-B260-5E3C5766D2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E01AB08-6C51-4E8C-B3C6-40228E48E395}" type="datetimeFigureOut">
              <a:rPr lang="en-US" smtClean="0"/>
              <a:t>5/22/2024</a:t>
            </a:fld>
            <a:endParaRPr lang="en-US"/>
          </a:p>
        </p:txBody>
      </p:sp>
      <p:sp>
        <p:nvSpPr>
          <p:cNvPr id="5" name="Footer Placeholder 4">
            <a:extLst>
              <a:ext uri="{FF2B5EF4-FFF2-40B4-BE49-F238E27FC236}">
                <a16:creationId xmlns:a16="http://schemas.microsoft.com/office/drawing/2014/main" id="{5F64DE1D-0D9F-4316-3538-2D64BEC230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B920512-69D3-C344-F4CE-3DDF9D056E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640BE1C-4FC6-4687-8FF4-42F2DE416846}" type="slidenum">
              <a:rPr lang="en-US" smtClean="0"/>
              <a:t>‹#›</a:t>
            </a:fld>
            <a:endParaRPr lang="en-US"/>
          </a:p>
        </p:txBody>
      </p:sp>
    </p:spTree>
    <p:extLst>
      <p:ext uri="{BB962C8B-B14F-4D97-AF65-F5344CB8AC3E}">
        <p14:creationId xmlns:p14="http://schemas.microsoft.com/office/powerpoint/2010/main" val="30404514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learn.microsoft.com/en-us/azure/ai-services/openai/concepts/models#gpt-4o-and-gpt-4-turbo" TargetMode="External"/><Relationship Id="rId2" Type="http://schemas.openxmlformats.org/officeDocument/2006/relationships/hyperlink" Target="https://learn.microsoft.com/en-us/azure/ai-services/openai/" TargetMode="External"/><Relationship Id="rId1" Type="http://schemas.openxmlformats.org/officeDocument/2006/relationships/slideLayout" Target="../slideLayouts/slideLayout2.xml"/><Relationship Id="rId5" Type="http://schemas.openxmlformats.org/officeDocument/2006/relationships/hyperlink" Target="https://github.com/AzureSQLDB/ContentSafetyLab/" TargetMode="Externa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AzureSQLDB/ContentSafetyLab/"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zure-Samples/azure-sql-db-session-recommender-v2"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hyperlink" Target="https://ai.chicago.vslive.com/"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s://techcommunity.microsoft.com/t5/azure-sql-blog/bg-p/AzureSQLBlog" TargetMode="External"/><Relationship Id="rId3" Type="http://schemas.openxmlformats.org/officeDocument/2006/relationships/hyperlink" Target="https://aka.ms/sqlaisamples" TargetMode="External"/><Relationship Id="rId7" Type="http://schemas.openxmlformats.org/officeDocument/2006/relationships/hyperlink" Target="https://devblogs.microsoft.com/azure-sql/" TargetMode="External"/><Relationship Id="rId2" Type="http://schemas.openxmlformats.org/officeDocument/2006/relationships/hyperlink" Target="https://aka.ms/sqlai" TargetMode="External"/><Relationship Id="rId1" Type="http://schemas.openxmlformats.org/officeDocument/2006/relationships/slideLayout" Target="../slideLayouts/slideLayout2.xml"/><Relationship Id="rId6" Type="http://schemas.openxmlformats.org/officeDocument/2006/relationships/hyperlink" Target="https://github.com/AzureSQLDB/ContentSafetyLab/" TargetMode="External"/><Relationship Id="rId5" Type="http://schemas.openxmlformats.org/officeDocument/2006/relationships/hyperlink" Target="https://aka.ms/dab" TargetMode="External"/><Relationship Id="rId4" Type="http://schemas.openxmlformats.org/officeDocument/2006/relationships/hyperlink" Target="https://aka.ms/freedb" TargetMode="External"/><Relationship Id="rId9" Type="http://schemas.openxmlformats.org/officeDocument/2006/relationships/hyperlink" Target="https://learn.microsoft.com/en-us/shows/azure-sql-database-essentials/"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zureSQLDB/ContentSafetyLab/" TargetMode="External"/><Relationship Id="rId2" Type="http://schemas.openxmlformats.org/officeDocument/2006/relationships/hyperlink" Target="https://learn.microsoft.com/en-us/sql/relational-databases/system-stored-procedures/sp-invoke-external-rest-endpoint-transact-sql?view=azuresqldb-current&amp;tabs=request-header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AzureSQLDB/ContentSafetyLab/"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AzureSQLDB/ContentSafetyLab/"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AzureSQLDB/ContentSafetyLab/"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zureSQLDB/ContentSafetyLab/"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zureSQLDB/ContentSafetyLab/" TargetMode="External"/><Relationship Id="rId2" Type="http://schemas.openxmlformats.org/officeDocument/2006/relationships/hyperlink" Target="https://learn.microsoft.com/en-us/sql/relational-databases/system-stored-procedures/sp-invoke-external-rest-endpoint-transact-sql?view=azuresqldb-current&amp;tabs=request-header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learn.microsoft.com/en-us/azure/ai-services/language-service/" TargetMode="External"/><Relationship Id="rId1" Type="http://schemas.openxmlformats.org/officeDocument/2006/relationships/slideLayout" Target="../slideLayouts/slideLayout2.xml"/><Relationship Id="rId4" Type="http://schemas.openxmlformats.org/officeDocument/2006/relationships/hyperlink" Target="https://github.com/AzureSQLDB/ContentSafetyLab/"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learn.microsoft.com/en-us/azure/ai-services/content-safety/" TargetMode="External"/><Relationship Id="rId1" Type="http://schemas.openxmlformats.org/officeDocument/2006/relationships/slideLayout" Target="../slideLayouts/slideLayout2.xml"/><Relationship Id="rId4" Type="http://schemas.openxmlformats.org/officeDocument/2006/relationships/hyperlink" Target="https://github.com/AzureSQLDB/ContentSafetyLa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Electronic System">
            <a:extLst>
              <a:ext uri="{FF2B5EF4-FFF2-40B4-BE49-F238E27FC236}">
                <a16:creationId xmlns:a16="http://schemas.microsoft.com/office/drawing/2014/main" id="{BDBA61D0-C113-5C80-07D4-A1AAAE8FF55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22"/>
            <a:ext cx="12191977" cy="6858022"/>
          </a:xfrm>
          <a:prstGeom prst="rect">
            <a:avLst/>
          </a:prstGeom>
        </p:spPr>
      </p:pic>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C9233A-A23F-3F9C-BBC9-D9DE527D89B1}"/>
              </a:ext>
            </a:extLst>
          </p:cNvPr>
          <p:cNvSpPr>
            <a:spLocks noGrp="1"/>
          </p:cNvSpPr>
          <p:nvPr>
            <p:ph type="ctrTitle"/>
          </p:nvPr>
        </p:nvSpPr>
        <p:spPr>
          <a:xfrm>
            <a:off x="643466" y="643467"/>
            <a:ext cx="5452529" cy="3569242"/>
          </a:xfrm>
        </p:spPr>
        <p:txBody>
          <a:bodyPr anchor="t">
            <a:normAutofit/>
          </a:bodyPr>
          <a:lstStyle/>
          <a:p>
            <a:pPr algn="l"/>
            <a:r>
              <a:rPr lang="en-US" sz="5200">
                <a:solidFill>
                  <a:srgbClr val="FFFFFF"/>
                </a:solidFill>
                <a:latin typeface="+mn-lt"/>
                <a:ea typeface="+mn-ea"/>
                <a:cs typeface="+mn-cs"/>
              </a:rPr>
              <a:t>Azure SQL DB and REST endpoints to enable AI content moderation</a:t>
            </a:r>
          </a:p>
        </p:txBody>
      </p:sp>
      <p:sp>
        <p:nvSpPr>
          <p:cNvPr id="3" name="Subtitle 2">
            <a:extLst>
              <a:ext uri="{FF2B5EF4-FFF2-40B4-BE49-F238E27FC236}">
                <a16:creationId xmlns:a16="http://schemas.microsoft.com/office/drawing/2014/main" id="{7694D4E3-76B7-5DC2-4919-4F48CB2EC3B5}"/>
              </a:ext>
            </a:extLst>
          </p:cNvPr>
          <p:cNvSpPr>
            <a:spLocks noGrp="1"/>
          </p:cNvSpPr>
          <p:nvPr>
            <p:ph type="subTitle" idx="1"/>
          </p:nvPr>
        </p:nvSpPr>
        <p:spPr>
          <a:xfrm>
            <a:off x="643466" y="4551037"/>
            <a:ext cx="5449479" cy="1578054"/>
          </a:xfrm>
        </p:spPr>
        <p:txBody>
          <a:bodyPr anchor="b">
            <a:normAutofit/>
          </a:bodyPr>
          <a:lstStyle/>
          <a:p>
            <a:pPr algn="l" fontAlgn="ctr"/>
            <a:r>
              <a:rPr lang="en-US" dirty="0">
                <a:solidFill>
                  <a:srgbClr val="FFFFFF"/>
                </a:solidFill>
              </a:rPr>
              <a:t>Brian Spendolini</a:t>
            </a:r>
          </a:p>
          <a:p>
            <a:pPr algn="l"/>
            <a:r>
              <a:rPr lang="en-US" dirty="0">
                <a:solidFill>
                  <a:srgbClr val="FFFFFF"/>
                </a:solidFill>
              </a:rPr>
              <a:t>Muazma Zahid</a:t>
            </a:r>
          </a:p>
        </p:txBody>
      </p:sp>
      <p:sp>
        <p:nvSpPr>
          <p:cNvPr id="13" name="Rectangle 12">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5232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477752-ACCA-41C1-9B1D-D0CED1F9C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2899A1-C513-34F3-BB9B-CBCE15D39A59}"/>
              </a:ext>
            </a:extLst>
          </p:cNvPr>
          <p:cNvSpPr>
            <a:spLocks noGrp="1"/>
          </p:cNvSpPr>
          <p:nvPr>
            <p:ph type="title"/>
          </p:nvPr>
        </p:nvSpPr>
        <p:spPr>
          <a:xfrm>
            <a:off x="838200" y="347664"/>
            <a:ext cx="8064500" cy="1306475"/>
          </a:xfrm>
        </p:spPr>
        <p:txBody>
          <a:bodyPr vert="horz" lIns="91440" tIns="45720" rIns="91440" bIns="45720" rtlCol="0" anchor="ctr">
            <a:normAutofit/>
          </a:bodyPr>
          <a:lstStyle/>
          <a:p>
            <a:r>
              <a:rPr lang="en-US" sz="4800" dirty="0"/>
              <a:t>Azure OpenAI Service</a:t>
            </a:r>
            <a:br>
              <a:rPr lang="en-US" sz="4800" dirty="0"/>
            </a:br>
            <a:r>
              <a:rPr lang="en-US" sz="2200" dirty="0">
                <a:hlinkClick r:id="rId2"/>
              </a:rPr>
              <a:t>https://learn.microsoft.com/en-us/azure/ai-services/openai/</a:t>
            </a:r>
            <a:r>
              <a:rPr lang="en-US" sz="2200" dirty="0"/>
              <a:t> </a:t>
            </a:r>
          </a:p>
        </p:txBody>
      </p:sp>
      <p:graphicFrame>
        <p:nvGraphicFramePr>
          <p:cNvPr id="4" name="Content Placeholder 3">
            <a:extLst>
              <a:ext uri="{FF2B5EF4-FFF2-40B4-BE49-F238E27FC236}">
                <a16:creationId xmlns:a16="http://schemas.microsoft.com/office/drawing/2014/main" id="{2CF569DF-721D-6B97-A6A4-D0AC68A4EE36}"/>
              </a:ext>
            </a:extLst>
          </p:cNvPr>
          <p:cNvGraphicFramePr>
            <a:graphicFrameLocks noGrp="1"/>
          </p:cNvGraphicFramePr>
          <p:nvPr>
            <p:ph idx="1"/>
            <p:extLst>
              <p:ext uri="{D42A27DB-BD31-4B8C-83A1-F6EECF244321}">
                <p14:modId xmlns:p14="http://schemas.microsoft.com/office/powerpoint/2010/main" val="1880362173"/>
              </p:ext>
            </p:extLst>
          </p:nvPr>
        </p:nvGraphicFramePr>
        <p:xfrm>
          <a:off x="838200" y="2024862"/>
          <a:ext cx="10512548" cy="3802824"/>
        </p:xfrm>
        <a:graphic>
          <a:graphicData uri="http://schemas.openxmlformats.org/drawingml/2006/table">
            <a:tbl>
              <a:tblPr/>
              <a:tblGrid>
                <a:gridCol w="4670576">
                  <a:extLst>
                    <a:ext uri="{9D8B030D-6E8A-4147-A177-3AD203B41FA5}">
                      <a16:colId xmlns:a16="http://schemas.microsoft.com/office/drawing/2014/main" val="2095308342"/>
                    </a:ext>
                  </a:extLst>
                </a:gridCol>
                <a:gridCol w="5841972">
                  <a:extLst>
                    <a:ext uri="{9D8B030D-6E8A-4147-A177-3AD203B41FA5}">
                      <a16:colId xmlns:a16="http://schemas.microsoft.com/office/drawing/2014/main" val="3845610832"/>
                    </a:ext>
                  </a:extLst>
                </a:gridCol>
              </a:tblGrid>
              <a:tr h="311528">
                <a:tc>
                  <a:txBody>
                    <a:bodyPr/>
                    <a:lstStyle/>
                    <a:p>
                      <a:r>
                        <a:rPr lang="en-US" sz="1800" b="1" dirty="0">
                          <a:effectLst/>
                        </a:rPr>
                        <a:t>Models</a:t>
                      </a:r>
                    </a:p>
                  </a:txBody>
                  <a:tcPr marL="65132" marR="65132" marT="30062" marB="30062" anchor="ctr">
                    <a:lnL>
                      <a:noFill/>
                    </a:lnL>
                    <a:lnR>
                      <a:noFill/>
                    </a:lnR>
                    <a:lnT>
                      <a:noFill/>
                    </a:lnT>
                    <a:lnB>
                      <a:noFill/>
                    </a:lnB>
                    <a:solidFill>
                      <a:srgbClr val="FFFFFF"/>
                    </a:solidFill>
                  </a:tcPr>
                </a:tc>
                <a:tc>
                  <a:txBody>
                    <a:bodyPr/>
                    <a:lstStyle/>
                    <a:p>
                      <a:r>
                        <a:rPr lang="en-US" sz="1800" b="1" dirty="0">
                          <a:effectLst/>
                        </a:rPr>
                        <a:t>Description</a:t>
                      </a:r>
                    </a:p>
                  </a:txBody>
                  <a:tcPr marL="65132" marR="65132" marT="30062" marB="30062" anchor="ctr">
                    <a:lnL>
                      <a:noFill/>
                    </a:lnL>
                    <a:lnR>
                      <a:noFill/>
                    </a:lnR>
                    <a:lnT>
                      <a:noFill/>
                    </a:lnT>
                    <a:lnB>
                      <a:noFill/>
                    </a:lnB>
                    <a:solidFill>
                      <a:srgbClr val="FFFFFF"/>
                    </a:solidFill>
                  </a:tcPr>
                </a:tc>
                <a:extLst>
                  <a:ext uri="{0D108BD9-81ED-4DB2-BD59-A6C34878D82A}">
                    <a16:rowId xmlns:a16="http://schemas.microsoft.com/office/drawing/2014/main" val="2371327125"/>
                  </a:ext>
                </a:extLst>
              </a:tr>
              <a:tr h="526142">
                <a:tc>
                  <a:txBody>
                    <a:bodyPr/>
                    <a:lstStyle/>
                    <a:p>
                      <a:pPr algn="l" fontAlgn="t"/>
                      <a:r>
                        <a:rPr lang="en-US" b="1" u="none" strike="noStrike" dirty="0">
                          <a:effectLst/>
                          <a:hlinkClick r:id="rId3"/>
                        </a:rPr>
                        <a:t>GPT-4o &amp; GPT-4 Turbo NEW</a:t>
                      </a:r>
                      <a:endParaRPr lang="en-US" b="1" dirty="0">
                        <a:effectLst/>
                      </a:endParaRPr>
                    </a:p>
                  </a:txBody>
                  <a:tcPr>
                    <a:lnL>
                      <a:noFill/>
                    </a:lnL>
                    <a:lnR>
                      <a:noFill/>
                    </a:lnR>
                    <a:lnT>
                      <a:noFill/>
                    </a:lnT>
                    <a:lnB>
                      <a:noFill/>
                    </a:lnB>
                    <a:solidFill>
                      <a:srgbClr val="FFFFFF"/>
                    </a:solidFill>
                  </a:tcPr>
                </a:tc>
                <a:tc>
                  <a:txBody>
                    <a:bodyPr/>
                    <a:lstStyle/>
                    <a:p>
                      <a:pPr algn="l" fontAlgn="t"/>
                      <a:r>
                        <a:rPr lang="en-US" sz="1400" b="1" kern="1200" dirty="0">
                          <a:solidFill>
                            <a:schemeClr val="tx1"/>
                          </a:solidFill>
                          <a:effectLst/>
                          <a:latin typeface="+mn-lt"/>
                          <a:ea typeface="+mn-ea"/>
                          <a:cs typeface="+mn-cs"/>
                        </a:rPr>
                        <a:t>The latest most capable Azure OpenAI models with multimodal versions, which can accept both text and images as input.</a:t>
                      </a:r>
                    </a:p>
                  </a:txBody>
                  <a:tcPr>
                    <a:lnL>
                      <a:noFill/>
                    </a:lnL>
                    <a:lnR>
                      <a:noFill/>
                    </a:lnR>
                    <a:lnT>
                      <a:noFill/>
                    </a:lnT>
                    <a:lnB>
                      <a:noFill/>
                    </a:lnB>
                    <a:solidFill>
                      <a:srgbClr val="FFFFFF"/>
                    </a:solidFill>
                  </a:tcPr>
                </a:tc>
                <a:extLst>
                  <a:ext uri="{0D108BD9-81ED-4DB2-BD59-A6C34878D82A}">
                    <a16:rowId xmlns:a16="http://schemas.microsoft.com/office/drawing/2014/main" val="730320282"/>
                  </a:ext>
                </a:extLst>
              </a:tr>
              <a:tr h="526142">
                <a:tc>
                  <a:txBody>
                    <a:bodyPr/>
                    <a:lstStyle/>
                    <a:p>
                      <a:r>
                        <a:rPr lang="en-US" sz="1400">
                          <a:effectLst/>
                        </a:rPr>
                        <a:t>GPT-4</a:t>
                      </a:r>
                    </a:p>
                  </a:txBody>
                  <a:tcPr marL="65132" marR="65132" marT="30062" marB="30062" anchor="ctr">
                    <a:lnL>
                      <a:noFill/>
                    </a:lnL>
                    <a:lnR>
                      <a:noFill/>
                    </a:lnR>
                    <a:lnT>
                      <a:noFill/>
                    </a:lnT>
                    <a:lnB>
                      <a:noFill/>
                    </a:lnB>
                    <a:solidFill>
                      <a:srgbClr val="FFFFFF"/>
                    </a:solidFill>
                  </a:tcPr>
                </a:tc>
                <a:tc>
                  <a:txBody>
                    <a:bodyPr/>
                    <a:lstStyle/>
                    <a:p>
                      <a:r>
                        <a:rPr lang="en-US" sz="1400" dirty="0">
                          <a:effectLst/>
                        </a:rPr>
                        <a:t>A set of models that improve on GPT-3.5 and can understand and generate natural language and code.</a:t>
                      </a:r>
                    </a:p>
                  </a:txBody>
                  <a:tcPr marL="65132" marR="65132" marT="30062" marB="30062" anchor="ctr">
                    <a:lnL>
                      <a:noFill/>
                    </a:lnL>
                    <a:lnR>
                      <a:noFill/>
                    </a:lnR>
                    <a:lnT>
                      <a:noFill/>
                    </a:lnT>
                    <a:lnB>
                      <a:noFill/>
                    </a:lnB>
                    <a:solidFill>
                      <a:srgbClr val="FFFFFF"/>
                    </a:solidFill>
                  </a:tcPr>
                </a:tc>
                <a:extLst>
                  <a:ext uri="{0D108BD9-81ED-4DB2-BD59-A6C34878D82A}">
                    <a16:rowId xmlns:a16="http://schemas.microsoft.com/office/drawing/2014/main" val="580743566"/>
                  </a:ext>
                </a:extLst>
              </a:tr>
              <a:tr h="526142">
                <a:tc>
                  <a:txBody>
                    <a:bodyPr/>
                    <a:lstStyle/>
                    <a:p>
                      <a:r>
                        <a:rPr lang="en-US" sz="1400">
                          <a:effectLst/>
                        </a:rPr>
                        <a:t>GPT-3.5</a:t>
                      </a:r>
                    </a:p>
                  </a:txBody>
                  <a:tcPr marL="65132" marR="65132" marT="30062" marB="30062" anchor="ctr">
                    <a:lnL>
                      <a:noFill/>
                    </a:lnL>
                    <a:lnR>
                      <a:noFill/>
                    </a:lnR>
                    <a:lnT>
                      <a:noFill/>
                    </a:lnT>
                    <a:lnB>
                      <a:noFill/>
                    </a:lnB>
                    <a:solidFill>
                      <a:srgbClr val="FFFFFF"/>
                    </a:solidFill>
                  </a:tcPr>
                </a:tc>
                <a:tc>
                  <a:txBody>
                    <a:bodyPr/>
                    <a:lstStyle/>
                    <a:p>
                      <a:r>
                        <a:rPr lang="en-US" sz="1400" dirty="0">
                          <a:effectLst/>
                        </a:rPr>
                        <a:t>A set of models that improve on GPT-3 and can understand and generate natural language and code.</a:t>
                      </a:r>
                    </a:p>
                  </a:txBody>
                  <a:tcPr marL="65132" marR="65132" marT="30062" marB="30062" anchor="ctr">
                    <a:lnL>
                      <a:noFill/>
                    </a:lnL>
                    <a:lnR>
                      <a:noFill/>
                    </a:lnR>
                    <a:lnT>
                      <a:noFill/>
                    </a:lnT>
                    <a:lnB>
                      <a:noFill/>
                    </a:lnB>
                    <a:solidFill>
                      <a:srgbClr val="FFFFFF"/>
                    </a:solidFill>
                  </a:tcPr>
                </a:tc>
                <a:extLst>
                  <a:ext uri="{0D108BD9-81ED-4DB2-BD59-A6C34878D82A}">
                    <a16:rowId xmlns:a16="http://schemas.microsoft.com/office/drawing/2014/main" val="3964640725"/>
                  </a:ext>
                </a:extLst>
              </a:tr>
              <a:tr h="526142">
                <a:tc>
                  <a:txBody>
                    <a:bodyPr/>
                    <a:lstStyle/>
                    <a:p>
                      <a:r>
                        <a:rPr lang="en-US" sz="1400">
                          <a:effectLst/>
                        </a:rPr>
                        <a:t>Embeddings</a:t>
                      </a:r>
                    </a:p>
                  </a:txBody>
                  <a:tcPr marL="65132" marR="65132" marT="30062" marB="30062" anchor="ctr">
                    <a:lnL>
                      <a:noFill/>
                    </a:lnL>
                    <a:lnR>
                      <a:noFill/>
                    </a:lnR>
                    <a:lnT>
                      <a:noFill/>
                    </a:lnT>
                    <a:lnB>
                      <a:noFill/>
                    </a:lnB>
                    <a:solidFill>
                      <a:srgbClr val="FFFFFF"/>
                    </a:solidFill>
                  </a:tcPr>
                </a:tc>
                <a:tc>
                  <a:txBody>
                    <a:bodyPr/>
                    <a:lstStyle/>
                    <a:p>
                      <a:r>
                        <a:rPr lang="en-US" sz="1400">
                          <a:effectLst/>
                        </a:rPr>
                        <a:t>A set of models that can convert text into numerical vector form to facilitate text similarity.</a:t>
                      </a:r>
                    </a:p>
                  </a:txBody>
                  <a:tcPr marL="65132" marR="65132" marT="30062" marB="30062" anchor="ctr">
                    <a:lnL>
                      <a:noFill/>
                    </a:lnL>
                    <a:lnR>
                      <a:noFill/>
                    </a:lnR>
                    <a:lnT>
                      <a:noFill/>
                    </a:lnT>
                    <a:lnB>
                      <a:noFill/>
                    </a:lnB>
                    <a:solidFill>
                      <a:srgbClr val="FFFFFF"/>
                    </a:solidFill>
                  </a:tcPr>
                </a:tc>
                <a:extLst>
                  <a:ext uri="{0D108BD9-81ED-4DB2-BD59-A6C34878D82A}">
                    <a16:rowId xmlns:a16="http://schemas.microsoft.com/office/drawing/2014/main" val="2470748330"/>
                  </a:ext>
                </a:extLst>
              </a:tr>
              <a:tr h="526142">
                <a:tc>
                  <a:txBody>
                    <a:bodyPr/>
                    <a:lstStyle/>
                    <a:p>
                      <a:r>
                        <a:rPr lang="en-US" sz="1400" b="1">
                          <a:effectLst/>
                        </a:rPr>
                        <a:t>DALL-E</a:t>
                      </a:r>
                    </a:p>
                  </a:txBody>
                  <a:tcPr marL="65132" marR="65132" marT="30062" marB="30062" anchor="ctr">
                    <a:lnL>
                      <a:noFill/>
                    </a:lnL>
                    <a:lnR>
                      <a:noFill/>
                    </a:lnR>
                    <a:lnT>
                      <a:noFill/>
                    </a:lnT>
                    <a:lnB>
                      <a:noFill/>
                    </a:lnB>
                    <a:solidFill>
                      <a:srgbClr val="FFFFFF"/>
                    </a:solidFill>
                  </a:tcPr>
                </a:tc>
                <a:tc>
                  <a:txBody>
                    <a:bodyPr/>
                    <a:lstStyle/>
                    <a:p>
                      <a:r>
                        <a:rPr lang="en-US" sz="1400" b="1" dirty="0">
                          <a:effectLst/>
                        </a:rPr>
                        <a:t>A series of models that can generate original images from natural language.</a:t>
                      </a:r>
                    </a:p>
                  </a:txBody>
                  <a:tcPr marL="65132" marR="65132" marT="30062" marB="30062" anchor="ctr">
                    <a:lnL>
                      <a:noFill/>
                    </a:lnL>
                    <a:lnR>
                      <a:noFill/>
                    </a:lnR>
                    <a:lnT>
                      <a:noFill/>
                    </a:lnT>
                    <a:lnB>
                      <a:noFill/>
                    </a:lnB>
                    <a:solidFill>
                      <a:srgbClr val="FFFFFF"/>
                    </a:solidFill>
                  </a:tcPr>
                </a:tc>
                <a:extLst>
                  <a:ext uri="{0D108BD9-81ED-4DB2-BD59-A6C34878D82A}">
                    <a16:rowId xmlns:a16="http://schemas.microsoft.com/office/drawing/2014/main" val="2550285348"/>
                  </a:ext>
                </a:extLst>
              </a:tr>
              <a:tr h="526142">
                <a:tc>
                  <a:txBody>
                    <a:bodyPr/>
                    <a:lstStyle/>
                    <a:p>
                      <a:r>
                        <a:rPr lang="en-US" sz="1400">
                          <a:effectLst/>
                        </a:rPr>
                        <a:t>Whisper</a:t>
                      </a:r>
                    </a:p>
                  </a:txBody>
                  <a:tcPr marL="65132" marR="65132" marT="30062" marB="30062" anchor="ctr">
                    <a:lnL>
                      <a:noFill/>
                    </a:lnL>
                    <a:lnR>
                      <a:noFill/>
                    </a:lnR>
                    <a:lnT>
                      <a:noFill/>
                    </a:lnT>
                    <a:lnB>
                      <a:noFill/>
                    </a:lnB>
                    <a:solidFill>
                      <a:srgbClr val="FFFFFF"/>
                    </a:solidFill>
                  </a:tcPr>
                </a:tc>
                <a:tc>
                  <a:txBody>
                    <a:bodyPr/>
                    <a:lstStyle/>
                    <a:p>
                      <a:r>
                        <a:rPr lang="en-US" sz="1400">
                          <a:effectLst/>
                        </a:rPr>
                        <a:t>A series of models in preview that can transcribe and translate speech to text.</a:t>
                      </a:r>
                    </a:p>
                  </a:txBody>
                  <a:tcPr marL="65132" marR="65132" marT="30062" marB="30062" anchor="ctr">
                    <a:lnL>
                      <a:noFill/>
                    </a:lnL>
                    <a:lnR>
                      <a:noFill/>
                    </a:lnR>
                    <a:lnT>
                      <a:noFill/>
                    </a:lnT>
                    <a:lnB>
                      <a:noFill/>
                    </a:lnB>
                    <a:solidFill>
                      <a:srgbClr val="FFFFFF"/>
                    </a:solidFill>
                  </a:tcPr>
                </a:tc>
                <a:extLst>
                  <a:ext uri="{0D108BD9-81ED-4DB2-BD59-A6C34878D82A}">
                    <a16:rowId xmlns:a16="http://schemas.microsoft.com/office/drawing/2014/main" val="3545383826"/>
                  </a:ext>
                </a:extLst>
              </a:tr>
              <a:tr h="311528">
                <a:tc>
                  <a:txBody>
                    <a:bodyPr/>
                    <a:lstStyle/>
                    <a:p>
                      <a:r>
                        <a:rPr lang="en-US" sz="1400">
                          <a:effectLst/>
                        </a:rPr>
                        <a:t>Text to speech (Preview)</a:t>
                      </a:r>
                    </a:p>
                  </a:txBody>
                  <a:tcPr marL="65132" marR="65132" marT="30062" marB="30062" anchor="ctr">
                    <a:lnL>
                      <a:noFill/>
                    </a:lnL>
                    <a:lnR>
                      <a:noFill/>
                    </a:lnR>
                    <a:lnT>
                      <a:noFill/>
                    </a:lnT>
                    <a:lnB>
                      <a:noFill/>
                    </a:lnB>
                    <a:solidFill>
                      <a:srgbClr val="FFFFFF"/>
                    </a:solidFill>
                  </a:tcPr>
                </a:tc>
                <a:tc>
                  <a:txBody>
                    <a:bodyPr/>
                    <a:lstStyle/>
                    <a:p>
                      <a:r>
                        <a:rPr lang="en-US" sz="1400" dirty="0">
                          <a:effectLst/>
                        </a:rPr>
                        <a:t>A series of models in preview that can synthesize text to speech.</a:t>
                      </a:r>
                    </a:p>
                  </a:txBody>
                  <a:tcPr marL="65132" marR="65132" marT="30062" marB="30062" anchor="ctr">
                    <a:lnL>
                      <a:noFill/>
                    </a:lnL>
                    <a:lnR>
                      <a:noFill/>
                    </a:lnR>
                    <a:lnT>
                      <a:noFill/>
                    </a:lnT>
                    <a:lnB>
                      <a:noFill/>
                    </a:lnB>
                    <a:solidFill>
                      <a:srgbClr val="FFFFFF"/>
                    </a:solidFill>
                  </a:tcPr>
                </a:tc>
                <a:extLst>
                  <a:ext uri="{0D108BD9-81ED-4DB2-BD59-A6C34878D82A}">
                    <a16:rowId xmlns:a16="http://schemas.microsoft.com/office/drawing/2014/main" val="3482496585"/>
                  </a:ext>
                </a:extLst>
              </a:tr>
            </a:tbl>
          </a:graphicData>
        </a:graphic>
      </p:graphicFrame>
      <p:pic>
        <p:nvPicPr>
          <p:cNvPr id="5122" name="Picture 2" descr="A picture of the Azure OpenAI Service logo">
            <a:extLst>
              <a:ext uri="{FF2B5EF4-FFF2-40B4-BE49-F238E27FC236}">
                <a16:creationId xmlns:a16="http://schemas.microsoft.com/office/drawing/2014/main" id="{3F7EE835-FCA3-699F-3EF8-9CC86E83FB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66350" y="295254"/>
            <a:ext cx="1398588" cy="139858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64355FF-E7E7-27C0-6C0C-0D417F0C527F}"/>
              </a:ext>
            </a:extLst>
          </p:cNvPr>
          <p:cNvSpPr txBox="1"/>
          <p:nvPr/>
        </p:nvSpPr>
        <p:spPr>
          <a:xfrm>
            <a:off x="6794500" y="6438384"/>
            <a:ext cx="5321300" cy="369332"/>
          </a:xfrm>
          <a:prstGeom prst="rect">
            <a:avLst/>
          </a:prstGeom>
          <a:noFill/>
        </p:spPr>
        <p:txBody>
          <a:bodyPr wrap="square">
            <a:spAutoFit/>
          </a:bodyPr>
          <a:lstStyle/>
          <a:p>
            <a:r>
              <a:rPr lang="en-US" dirty="0">
                <a:hlinkClick r:id="rId5"/>
              </a:rPr>
              <a:t>https://github.com/AzureSQLDB/ContentSafetyLab/</a:t>
            </a:r>
            <a:r>
              <a:rPr lang="en-US" dirty="0"/>
              <a:t> </a:t>
            </a:r>
          </a:p>
        </p:txBody>
      </p:sp>
    </p:spTree>
    <p:extLst>
      <p:ext uri="{BB962C8B-B14F-4D97-AF65-F5344CB8AC3E}">
        <p14:creationId xmlns:p14="http://schemas.microsoft.com/office/powerpoint/2010/main" val="530857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21A04-D9CA-CAF6-3F7D-2322E833AD7B}"/>
              </a:ext>
            </a:extLst>
          </p:cNvPr>
          <p:cNvSpPr>
            <a:spLocks noGrp="1"/>
          </p:cNvSpPr>
          <p:nvPr>
            <p:ph type="title"/>
          </p:nvPr>
        </p:nvSpPr>
        <p:spPr/>
        <p:txBody>
          <a:bodyPr/>
          <a:lstStyle/>
          <a:p>
            <a:r>
              <a:rPr lang="en-US" dirty="0"/>
              <a:t>Putting it all together</a:t>
            </a:r>
          </a:p>
        </p:txBody>
      </p:sp>
      <p:sp>
        <p:nvSpPr>
          <p:cNvPr id="3" name="Content Placeholder 2">
            <a:extLst>
              <a:ext uri="{FF2B5EF4-FFF2-40B4-BE49-F238E27FC236}">
                <a16:creationId xmlns:a16="http://schemas.microsoft.com/office/drawing/2014/main" id="{F589650A-8879-7D55-E6E6-4409D6CF6C4D}"/>
              </a:ext>
            </a:extLst>
          </p:cNvPr>
          <p:cNvSpPr>
            <a:spLocks noGrp="1"/>
          </p:cNvSpPr>
          <p:nvPr>
            <p:ph idx="1"/>
          </p:nvPr>
        </p:nvSpPr>
        <p:spPr/>
        <p:txBody>
          <a:bodyPr/>
          <a:lstStyle/>
          <a:p>
            <a:r>
              <a:rPr lang="en-US" dirty="0"/>
              <a:t>RAG Patterns </a:t>
            </a:r>
          </a:p>
          <a:p>
            <a:pPr lvl="1"/>
            <a:r>
              <a:rPr lang="en-US" dirty="0"/>
              <a:t>Embeddings</a:t>
            </a:r>
          </a:p>
          <a:p>
            <a:pPr lvl="1"/>
            <a:r>
              <a:rPr lang="en-US" dirty="0"/>
              <a:t>PII </a:t>
            </a:r>
          </a:p>
          <a:p>
            <a:pPr lvl="1"/>
            <a:r>
              <a:rPr lang="en-US" dirty="0"/>
              <a:t>Prompt Safety</a:t>
            </a:r>
          </a:p>
          <a:p>
            <a:r>
              <a:rPr lang="en-US" dirty="0"/>
              <a:t>Hybrid and Similarity Search</a:t>
            </a:r>
          </a:p>
          <a:p>
            <a:pPr marL="457200" lvl="1" indent="0">
              <a:buNone/>
            </a:pPr>
            <a:endParaRPr lang="en-US" dirty="0"/>
          </a:p>
        </p:txBody>
      </p:sp>
      <p:sp>
        <p:nvSpPr>
          <p:cNvPr id="4" name="TextBox 3">
            <a:extLst>
              <a:ext uri="{FF2B5EF4-FFF2-40B4-BE49-F238E27FC236}">
                <a16:creationId xmlns:a16="http://schemas.microsoft.com/office/drawing/2014/main" id="{6BF342BA-327D-5F33-AD7C-50A0BFC7131D}"/>
              </a:ext>
            </a:extLst>
          </p:cNvPr>
          <p:cNvSpPr txBox="1"/>
          <p:nvPr/>
        </p:nvSpPr>
        <p:spPr>
          <a:xfrm>
            <a:off x="6794500" y="6438384"/>
            <a:ext cx="5321300" cy="369332"/>
          </a:xfrm>
          <a:prstGeom prst="rect">
            <a:avLst/>
          </a:prstGeom>
          <a:noFill/>
        </p:spPr>
        <p:txBody>
          <a:bodyPr wrap="square">
            <a:spAutoFit/>
          </a:bodyPr>
          <a:lstStyle/>
          <a:p>
            <a:r>
              <a:rPr lang="en-US" dirty="0">
                <a:hlinkClick r:id="rId2"/>
              </a:rPr>
              <a:t>https://github.com/AzureSQLDB/ContentSafetyLab/</a:t>
            </a:r>
            <a:r>
              <a:rPr lang="en-US" dirty="0"/>
              <a:t> </a:t>
            </a:r>
          </a:p>
        </p:txBody>
      </p:sp>
    </p:spTree>
    <p:extLst>
      <p:ext uri="{BB962C8B-B14F-4D97-AF65-F5344CB8AC3E}">
        <p14:creationId xmlns:p14="http://schemas.microsoft.com/office/powerpoint/2010/main" val="710551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16BAF6-1644-8783-1CC3-65AF95FB29B9}"/>
              </a:ext>
            </a:extLst>
          </p:cNvPr>
          <p:cNvSpPr>
            <a:spLocks noGrp="1"/>
          </p:cNvSpPr>
          <p:nvPr>
            <p:ph type="title"/>
          </p:nvPr>
        </p:nvSpPr>
        <p:spPr>
          <a:xfrm>
            <a:off x="1085450" y="390596"/>
            <a:ext cx="8121649" cy="1142999"/>
          </a:xfrm>
        </p:spPr>
        <p:txBody>
          <a:bodyPr wrap="square" anchor="b">
            <a:normAutofit/>
          </a:bodyPr>
          <a:lstStyle/>
          <a:p>
            <a:r>
              <a:rPr lang="en-US" sz="2800" dirty="0"/>
              <a:t>Session Recommender</a:t>
            </a:r>
            <a:r>
              <a:rPr lang="en-US" sz="3200" dirty="0"/>
              <a:t> </a:t>
            </a:r>
            <a:r>
              <a:rPr lang="en-US" sz="2800" b="1" spc="-10" dirty="0">
                <a:gradFill>
                  <a:gsLst>
                    <a:gs pos="15000">
                      <a:srgbClr val="8DC8E8"/>
                    </a:gs>
                    <a:gs pos="85000">
                      <a:srgbClr val="D59ED7"/>
                    </a:gs>
                  </a:gsLst>
                  <a:lin ang="2700000" scaled="1"/>
                </a:gradFill>
              </a:rPr>
              <a:t>(Similarity Search)</a:t>
            </a:r>
            <a:br>
              <a:rPr lang="en-US" sz="3200" dirty="0"/>
            </a:br>
            <a:r>
              <a:rPr lang="en-US" sz="2400" dirty="0"/>
              <a:t>Architecture</a:t>
            </a:r>
            <a:endParaRPr lang="en-US" sz="3200" dirty="0"/>
          </a:p>
        </p:txBody>
      </p:sp>
      <p:sp>
        <p:nvSpPr>
          <p:cNvPr id="6" name="Text Placeholder 5">
            <a:extLst>
              <a:ext uri="{FF2B5EF4-FFF2-40B4-BE49-F238E27FC236}">
                <a16:creationId xmlns:a16="http://schemas.microsoft.com/office/drawing/2014/main" id="{5AAADF39-E5AC-F698-0672-6E4B25787A85}"/>
              </a:ext>
            </a:extLst>
          </p:cNvPr>
          <p:cNvSpPr>
            <a:spLocks noGrp="1"/>
          </p:cNvSpPr>
          <p:nvPr>
            <p:ph type="body" sz="quarter" idx="10"/>
          </p:nvPr>
        </p:nvSpPr>
        <p:spPr>
          <a:xfrm>
            <a:off x="2216150" y="5357991"/>
            <a:ext cx="8121650" cy="1055510"/>
          </a:xfrm>
        </p:spPr>
        <p:txBody>
          <a:bodyPr wrap="square">
            <a:normAutofit fontScale="92500" lnSpcReduction="10000"/>
          </a:bodyPr>
          <a:lstStyle/>
          <a:p>
            <a:r>
              <a:rPr lang="en-US" dirty="0"/>
              <a:t>Azure SQL DB + REST endpoint (Open AI or any other REST API...)</a:t>
            </a:r>
          </a:p>
          <a:p>
            <a:pPr marL="0" indent="0">
              <a:buNone/>
            </a:pPr>
            <a:r>
              <a:rPr lang="en-US" sz="1800" dirty="0">
                <a:hlinkClick r:id="rId3"/>
              </a:rPr>
              <a:t>https://github.com/Azure-Samples/azure-sql-db-session-recommender-v2</a:t>
            </a:r>
            <a:r>
              <a:rPr lang="en-US" sz="1800" dirty="0"/>
              <a:t> </a:t>
            </a:r>
          </a:p>
          <a:p>
            <a:pPr marL="0" indent="0">
              <a:buNone/>
            </a:pPr>
            <a:r>
              <a:rPr lang="en-US" sz="1800" dirty="0"/>
              <a:t>Try it: </a:t>
            </a:r>
            <a:r>
              <a:rPr lang="en-US" sz="1800" dirty="0">
                <a:hlinkClick r:id="rId4"/>
              </a:rPr>
              <a:t>https://ai.chicago.vslive.com/</a:t>
            </a:r>
            <a:r>
              <a:rPr lang="en-US" sz="1800" dirty="0"/>
              <a:t> </a:t>
            </a:r>
          </a:p>
        </p:txBody>
      </p:sp>
      <p:pic>
        <p:nvPicPr>
          <p:cNvPr id="7" name="Picture 6">
            <a:extLst>
              <a:ext uri="{FF2B5EF4-FFF2-40B4-BE49-F238E27FC236}">
                <a16:creationId xmlns:a16="http://schemas.microsoft.com/office/drawing/2014/main" id="{6AD2C3F5-9466-08D5-B2B6-33E13BA9FE90}"/>
              </a:ext>
            </a:extLst>
          </p:cNvPr>
          <p:cNvPicPr>
            <a:picLocks noChangeAspect="1"/>
          </p:cNvPicPr>
          <p:nvPr/>
        </p:nvPicPr>
        <p:blipFill>
          <a:blip r:embed="rId5"/>
          <a:stretch>
            <a:fillRect/>
          </a:stretch>
        </p:blipFill>
        <p:spPr>
          <a:xfrm>
            <a:off x="2517375" y="1621085"/>
            <a:ext cx="6858000" cy="3703319"/>
          </a:xfrm>
          <a:prstGeom prst="rect">
            <a:avLst/>
          </a:prstGeom>
          <a:noFill/>
        </p:spPr>
      </p:pic>
    </p:spTree>
    <p:extLst>
      <p:ext uri="{BB962C8B-B14F-4D97-AF65-F5344CB8AC3E}">
        <p14:creationId xmlns:p14="http://schemas.microsoft.com/office/powerpoint/2010/main" val="198636468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F6A8A-0E95-4E90-F558-161A5450081C}"/>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BF1AD727-139A-EB4E-6C21-CFA9FBD2A5D6}"/>
              </a:ext>
            </a:extLst>
          </p:cNvPr>
          <p:cNvSpPr>
            <a:spLocks noGrp="1"/>
          </p:cNvSpPr>
          <p:nvPr>
            <p:ph idx="1"/>
          </p:nvPr>
        </p:nvSpPr>
        <p:spPr/>
        <p:txBody>
          <a:bodyPr>
            <a:normAutofit fontScale="62500" lnSpcReduction="20000"/>
          </a:bodyPr>
          <a:lstStyle/>
          <a:p>
            <a:r>
              <a:rPr lang="en-US" sz="2900" dirty="0">
                <a:hlinkClick r:id="rId2"/>
              </a:rPr>
              <a:t>aka.ms/sqlai</a:t>
            </a:r>
            <a:endParaRPr lang="en-US" sz="2900" dirty="0"/>
          </a:p>
          <a:p>
            <a:r>
              <a:rPr lang="en-US" sz="2900" dirty="0">
                <a:hlinkClick r:id="rId3"/>
              </a:rPr>
              <a:t>aka.ms/sqlaisamples</a:t>
            </a:r>
            <a:endParaRPr lang="en-US" sz="2900" dirty="0"/>
          </a:p>
          <a:p>
            <a:r>
              <a:rPr lang="en-US" sz="2900" i="0" dirty="0">
                <a:solidFill>
                  <a:srgbClr val="1F2328"/>
                </a:solidFill>
                <a:effectLst/>
                <a:highlight>
                  <a:srgbClr val="FFFFFF"/>
                </a:highlight>
                <a:hlinkClick r:id="rId4"/>
              </a:rPr>
              <a:t>aka.ms/freedb</a:t>
            </a:r>
            <a:endParaRPr lang="en-US" sz="2900" i="0" dirty="0">
              <a:solidFill>
                <a:srgbClr val="1F2328"/>
              </a:solidFill>
              <a:effectLst/>
              <a:highlight>
                <a:srgbClr val="FFFFFF"/>
              </a:highlight>
            </a:endParaRPr>
          </a:p>
          <a:p>
            <a:r>
              <a:rPr lang="en-US" sz="2900" i="0" dirty="0">
                <a:solidFill>
                  <a:srgbClr val="1F2328"/>
                </a:solidFill>
                <a:effectLst/>
                <a:highlight>
                  <a:srgbClr val="FFFFFF"/>
                </a:highlight>
                <a:hlinkClick r:id="rId5"/>
              </a:rPr>
              <a:t>aka.ms/dab</a:t>
            </a:r>
            <a:endParaRPr lang="en-US" sz="2900" i="0" dirty="0">
              <a:solidFill>
                <a:srgbClr val="1F2328"/>
              </a:solidFill>
              <a:effectLst/>
              <a:highlight>
                <a:srgbClr val="FFFFFF"/>
              </a:highlight>
            </a:endParaRPr>
          </a:p>
          <a:p>
            <a:endParaRPr lang="en-US" sz="2400" i="0" dirty="0">
              <a:solidFill>
                <a:srgbClr val="1F2328"/>
              </a:solidFill>
              <a:effectLst/>
              <a:highlight>
                <a:srgbClr val="FFFFFF"/>
              </a:highlight>
            </a:endParaRPr>
          </a:p>
          <a:p>
            <a:pPr marL="0" indent="0">
              <a:buNone/>
            </a:pPr>
            <a:r>
              <a:rPr lang="en-US" sz="2400" b="1" dirty="0"/>
              <a:t>Hands-on Lab</a:t>
            </a:r>
          </a:p>
          <a:p>
            <a:pPr marL="0" indent="0">
              <a:buNone/>
            </a:pPr>
            <a:r>
              <a:rPr lang="en-US" sz="2900" dirty="0">
                <a:hlinkClick r:id="rId6"/>
              </a:rPr>
              <a:t>https://github.com/AzureSQLDB/ContentSafetyLab/</a:t>
            </a:r>
            <a:r>
              <a:rPr lang="en-US" sz="2900" dirty="0"/>
              <a:t> </a:t>
            </a:r>
          </a:p>
          <a:p>
            <a:pPr marL="0" indent="0">
              <a:buNone/>
            </a:pPr>
            <a:endParaRPr lang="en-US" sz="1600" dirty="0"/>
          </a:p>
          <a:p>
            <a:pPr marL="0" indent="0">
              <a:buNone/>
            </a:pPr>
            <a:r>
              <a:rPr lang="en-US" sz="2400" b="1" dirty="0"/>
              <a:t>Blogs</a:t>
            </a:r>
            <a:endParaRPr lang="en-US" sz="2400" b="1" dirty="0">
              <a:hlinkClick r:id="rId7"/>
            </a:endParaRPr>
          </a:p>
          <a:p>
            <a:r>
              <a:rPr lang="en-US" sz="2900" dirty="0">
                <a:hlinkClick r:id="rId7"/>
              </a:rPr>
              <a:t>https://devblogs.microsoft.com/azure-sql/</a:t>
            </a:r>
            <a:r>
              <a:rPr lang="en-US" sz="2900" dirty="0"/>
              <a:t> </a:t>
            </a:r>
          </a:p>
          <a:p>
            <a:r>
              <a:rPr lang="en-US" sz="2900" dirty="0">
                <a:solidFill>
                  <a:schemeClr val="accent1"/>
                </a:solidFill>
                <a:cs typeface="Segoe UI" panose="020B0502040204020203" pitchFamily="34" charset="0"/>
                <a:hlinkClick r:id="rId8">
                  <a:extLst>
                    <a:ext uri="{A12FA001-AC4F-418D-AE19-62706E023703}">
                      <ahyp:hlinkClr xmlns:ahyp="http://schemas.microsoft.com/office/drawing/2018/hyperlinkcolor" val="tx"/>
                    </a:ext>
                  </a:extLst>
                </a:hlinkClick>
              </a:rPr>
              <a:t>https://techcommunity.microsoft.com/t5/azure-sql-blog/bg-p/AzureSQLBlog</a:t>
            </a:r>
            <a:endParaRPr lang="en-US" sz="2900" dirty="0">
              <a:solidFill>
                <a:schemeClr val="accent1"/>
              </a:solidFill>
              <a:cs typeface="Segoe UI" panose="020B0502040204020203" pitchFamily="34" charset="0"/>
            </a:endParaRPr>
          </a:p>
          <a:p>
            <a:pPr marL="0" indent="0">
              <a:buNone/>
            </a:pPr>
            <a:r>
              <a:rPr lang="en-US" sz="2900" dirty="0">
                <a:effectLst/>
              </a:rPr>
              <a:t> </a:t>
            </a:r>
          </a:p>
          <a:p>
            <a:pPr marL="0" indent="0">
              <a:buNone/>
            </a:pPr>
            <a:r>
              <a:rPr lang="en-US" sz="2400" b="1" dirty="0"/>
              <a:t>Azure SQL DB Essentials </a:t>
            </a:r>
          </a:p>
          <a:p>
            <a:pPr marL="0" indent="0">
              <a:buNone/>
            </a:pPr>
            <a:r>
              <a:rPr lang="en-US" sz="2900" dirty="0">
                <a:hlinkClick r:id="rId9"/>
              </a:rPr>
              <a:t>https://learn.microsoft.com/en-us/shows/azure-sql-database-essentials/</a:t>
            </a:r>
            <a:r>
              <a:rPr lang="en-US" sz="2900" dirty="0"/>
              <a:t> </a:t>
            </a:r>
          </a:p>
        </p:txBody>
      </p:sp>
    </p:spTree>
    <p:extLst>
      <p:ext uri="{BB962C8B-B14F-4D97-AF65-F5344CB8AC3E}">
        <p14:creationId xmlns:p14="http://schemas.microsoft.com/office/powerpoint/2010/main" val="15686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45C41-E8C9-6FF8-54DB-01D831F70258}"/>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F627845C-1FBB-71EA-F1D0-F5D6E7451F8D}"/>
              </a:ext>
            </a:extLst>
          </p:cNvPr>
          <p:cNvSpPr>
            <a:spLocks noGrp="1"/>
          </p:cNvSpPr>
          <p:nvPr>
            <p:ph idx="1"/>
          </p:nvPr>
        </p:nvSpPr>
        <p:spPr/>
        <p:txBody>
          <a:bodyPr>
            <a:normAutofit fontScale="92500"/>
          </a:bodyPr>
          <a:lstStyle/>
          <a:p>
            <a:pPr marL="0" indent="0">
              <a:buNone/>
            </a:pPr>
            <a:r>
              <a:rPr lang="en-US" b="0" i="0" dirty="0">
                <a:solidFill>
                  <a:srgbClr val="1F2328"/>
                </a:solidFill>
                <a:effectLst/>
                <a:highlight>
                  <a:srgbClr val="FFFFFF"/>
                </a:highlight>
                <a:latin typeface="-apple-system"/>
              </a:rPr>
              <a:t>Learn how to invoke external REST endpoints from Azure SQL Database using </a:t>
            </a:r>
            <a:r>
              <a:rPr lang="en-US" b="0" i="0" u="sng" dirty="0">
                <a:effectLst/>
                <a:highlight>
                  <a:srgbClr val="FFFFFF"/>
                </a:highlight>
                <a:latin typeface="-apple-system"/>
                <a:hlinkClick r:id="rId2"/>
              </a:rPr>
              <a:t>sp_invoke_external_rest_endpoint</a:t>
            </a:r>
            <a:r>
              <a:rPr lang="en-US" b="0" i="0" dirty="0">
                <a:solidFill>
                  <a:srgbClr val="1F2328"/>
                </a:solidFill>
                <a:effectLst/>
                <a:highlight>
                  <a:srgbClr val="FFFFFF"/>
                </a:highlight>
                <a:latin typeface="-apple-system"/>
              </a:rPr>
              <a:t> without having to write complex code or functions. This hands-on lab will walk you through setting up AI-assisted content moderation using Azure SQL Database and REST endpoints. </a:t>
            </a:r>
          </a:p>
          <a:p>
            <a:pPr marL="0" indent="0">
              <a:buNone/>
            </a:pPr>
            <a:r>
              <a:rPr lang="en-US" b="0" i="0" dirty="0">
                <a:solidFill>
                  <a:srgbClr val="1F2328"/>
                </a:solidFill>
                <a:effectLst/>
                <a:highlight>
                  <a:srgbClr val="FFFFFF"/>
                </a:highlight>
                <a:latin typeface="-apple-system"/>
              </a:rPr>
              <a:t>Understand of how to use stored procedures to make REST calls to </a:t>
            </a:r>
          </a:p>
          <a:p>
            <a:r>
              <a:rPr lang="en-US" b="0" i="0" dirty="0">
                <a:solidFill>
                  <a:srgbClr val="1F2328"/>
                </a:solidFill>
                <a:effectLst/>
                <a:highlight>
                  <a:srgbClr val="FFFFFF"/>
                </a:highlight>
                <a:latin typeface="-apple-system"/>
              </a:rPr>
              <a:t>Azure AI Content Safety</a:t>
            </a:r>
          </a:p>
          <a:p>
            <a:r>
              <a:rPr lang="en-US" b="0" i="0" dirty="0">
                <a:solidFill>
                  <a:srgbClr val="1F2328"/>
                </a:solidFill>
                <a:effectLst/>
                <a:highlight>
                  <a:srgbClr val="FFFFFF"/>
                </a:highlight>
                <a:latin typeface="-apple-system"/>
              </a:rPr>
              <a:t>Azure OpenAI</a:t>
            </a:r>
          </a:p>
          <a:p>
            <a:r>
              <a:rPr lang="en-US" b="0" i="0" dirty="0">
                <a:solidFill>
                  <a:srgbClr val="1F2328"/>
                </a:solidFill>
                <a:effectLst/>
                <a:highlight>
                  <a:srgbClr val="FFFFFF"/>
                </a:highlight>
                <a:latin typeface="-apple-system"/>
              </a:rPr>
              <a:t>Azure AI Language </a:t>
            </a:r>
          </a:p>
          <a:p>
            <a:r>
              <a:rPr lang="en-US" b="0" i="0" dirty="0">
                <a:solidFill>
                  <a:srgbClr val="1F2328"/>
                </a:solidFill>
                <a:effectLst/>
                <a:highlight>
                  <a:srgbClr val="FFFFFF"/>
                </a:highlight>
                <a:latin typeface="-apple-system"/>
              </a:rPr>
              <a:t>How to extend this approach to other AI scenarios, such as language processing and generative AI</a:t>
            </a:r>
            <a:endParaRPr lang="en-US" dirty="0"/>
          </a:p>
        </p:txBody>
      </p:sp>
      <p:sp>
        <p:nvSpPr>
          <p:cNvPr id="5" name="TextBox 4">
            <a:extLst>
              <a:ext uri="{FF2B5EF4-FFF2-40B4-BE49-F238E27FC236}">
                <a16:creationId xmlns:a16="http://schemas.microsoft.com/office/drawing/2014/main" id="{F2D598BA-8DE6-A2D5-B6F7-14C4EB96572F}"/>
              </a:ext>
            </a:extLst>
          </p:cNvPr>
          <p:cNvSpPr txBox="1"/>
          <p:nvPr/>
        </p:nvSpPr>
        <p:spPr>
          <a:xfrm>
            <a:off x="6794500" y="6438384"/>
            <a:ext cx="5321300" cy="369332"/>
          </a:xfrm>
          <a:prstGeom prst="rect">
            <a:avLst/>
          </a:prstGeom>
          <a:noFill/>
        </p:spPr>
        <p:txBody>
          <a:bodyPr wrap="square">
            <a:spAutoFit/>
          </a:bodyPr>
          <a:lstStyle/>
          <a:p>
            <a:r>
              <a:rPr lang="en-US" dirty="0">
                <a:hlinkClick r:id="rId3"/>
              </a:rPr>
              <a:t>https://github.com/AzureSQLDB/ContentSafetyLab/</a:t>
            </a:r>
            <a:r>
              <a:rPr lang="en-US" dirty="0"/>
              <a:t> </a:t>
            </a:r>
          </a:p>
        </p:txBody>
      </p:sp>
    </p:spTree>
    <p:extLst>
      <p:ext uri="{BB962C8B-B14F-4D97-AF65-F5344CB8AC3E}">
        <p14:creationId xmlns:p14="http://schemas.microsoft.com/office/powerpoint/2010/main" val="17863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9C7E4-242D-5841-F7E9-20843AF78A95}"/>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C770ACBF-A96B-9D98-4786-3B7003BB4B06}"/>
              </a:ext>
            </a:extLst>
          </p:cNvPr>
          <p:cNvSpPr>
            <a:spLocks noGrp="1"/>
          </p:cNvSpPr>
          <p:nvPr>
            <p:ph idx="1"/>
          </p:nvPr>
        </p:nvSpPr>
        <p:spPr/>
        <p:txBody>
          <a:bodyPr/>
          <a:lstStyle/>
          <a:p>
            <a:pPr marL="514350" indent="-514350" algn="l">
              <a:buFont typeface="+mj-lt"/>
              <a:buAutoNum type="arabicPeriod"/>
            </a:pPr>
            <a:r>
              <a:rPr lang="en-US" b="0" i="0" dirty="0">
                <a:solidFill>
                  <a:srgbClr val="1F2328"/>
                </a:solidFill>
                <a:effectLst/>
                <a:highlight>
                  <a:srgbClr val="FFFFFF"/>
                </a:highlight>
                <a:latin typeface="-apple-system"/>
              </a:rPr>
              <a:t>Creating and connecting to your free Azure SQL Database</a:t>
            </a:r>
          </a:p>
          <a:p>
            <a:pPr marL="514350" indent="-514350" algn="l">
              <a:buFont typeface="+mj-lt"/>
              <a:buAutoNum type="arabicPeriod"/>
            </a:pPr>
            <a:r>
              <a:rPr lang="en-US" b="0" i="0" dirty="0">
                <a:solidFill>
                  <a:srgbClr val="1F2328"/>
                </a:solidFill>
                <a:effectLst/>
                <a:highlight>
                  <a:srgbClr val="FFFFFF"/>
                </a:highlight>
                <a:latin typeface="-apple-system"/>
              </a:rPr>
              <a:t>Getting started with REST in the database</a:t>
            </a:r>
          </a:p>
          <a:p>
            <a:pPr marL="514350" indent="-514350" algn="l">
              <a:buFont typeface="+mj-lt"/>
              <a:buAutoNum type="arabicPeriod"/>
            </a:pPr>
            <a:r>
              <a:rPr lang="en-US" b="0" i="0" dirty="0">
                <a:solidFill>
                  <a:srgbClr val="1F2328"/>
                </a:solidFill>
                <a:effectLst/>
                <a:highlight>
                  <a:srgbClr val="FFFFFF"/>
                </a:highlight>
                <a:latin typeface="-apple-system"/>
              </a:rPr>
              <a:t>Using the Azure AI Language REST endpoints</a:t>
            </a:r>
          </a:p>
          <a:p>
            <a:pPr marL="514350" indent="-514350" algn="l">
              <a:buFont typeface="+mj-lt"/>
              <a:buAutoNum type="arabicPeriod"/>
            </a:pPr>
            <a:r>
              <a:rPr lang="en-US" b="0" i="0" dirty="0">
                <a:solidFill>
                  <a:srgbClr val="1F2328"/>
                </a:solidFill>
                <a:effectLst/>
                <a:highlight>
                  <a:srgbClr val="FFFFFF"/>
                </a:highlight>
                <a:latin typeface="-apple-system"/>
              </a:rPr>
              <a:t>Using the Azure AI Content Safety endpoints</a:t>
            </a:r>
          </a:p>
          <a:p>
            <a:pPr marL="514350" indent="-514350" algn="l">
              <a:buFont typeface="+mj-lt"/>
              <a:buAutoNum type="arabicPeriod"/>
            </a:pPr>
            <a:r>
              <a:rPr lang="en-US" b="0" i="0" dirty="0">
                <a:solidFill>
                  <a:srgbClr val="1F2328"/>
                </a:solidFill>
                <a:effectLst/>
                <a:highlight>
                  <a:srgbClr val="FFFFFF"/>
                </a:highlight>
                <a:latin typeface="-apple-system"/>
              </a:rPr>
              <a:t>Using Azure OpenAI with your data</a:t>
            </a:r>
          </a:p>
          <a:p>
            <a:pPr marL="514350" indent="-514350" algn="l">
              <a:buFont typeface="+mj-lt"/>
              <a:buAutoNum type="arabicPeriod"/>
            </a:pPr>
            <a:r>
              <a:rPr lang="en-US" b="0" i="0" dirty="0">
                <a:solidFill>
                  <a:srgbClr val="1F2328"/>
                </a:solidFill>
                <a:effectLst/>
                <a:highlight>
                  <a:srgbClr val="FFFFFF"/>
                </a:highlight>
                <a:latin typeface="-apple-system"/>
              </a:rPr>
              <a:t>Expanding your knowledge</a:t>
            </a:r>
          </a:p>
          <a:p>
            <a:pPr marL="514350" indent="-514350" algn="l">
              <a:buFont typeface="+mj-lt"/>
              <a:buAutoNum type="arabicPeriod"/>
            </a:pPr>
            <a:r>
              <a:rPr lang="en-US" dirty="0">
                <a:solidFill>
                  <a:srgbClr val="1F2328"/>
                </a:solidFill>
                <a:highlight>
                  <a:srgbClr val="FFFFFF"/>
                </a:highlight>
                <a:latin typeface="-apple-system"/>
              </a:rPr>
              <a:t>What’s possible</a:t>
            </a:r>
            <a:endParaRPr lang="en-US" b="0" i="0" dirty="0">
              <a:solidFill>
                <a:srgbClr val="1F2328"/>
              </a:solidFill>
              <a:effectLst/>
              <a:highlight>
                <a:srgbClr val="FFFFFF"/>
              </a:highlight>
              <a:latin typeface="-apple-system"/>
            </a:endParaRPr>
          </a:p>
          <a:p>
            <a:endParaRPr lang="en-US" dirty="0"/>
          </a:p>
        </p:txBody>
      </p:sp>
      <p:sp>
        <p:nvSpPr>
          <p:cNvPr id="5" name="TextBox 4">
            <a:extLst>
              <a:ext uri="{FF2B5EF4-FFF2-40B4-BE49-F238E27FC236}">
                <a16:creationId xmlns:a16="http://schemas.microsoft.com/office/drawing/2014/main" id="{A70DD829-73E3-AC84-4B09-32A984685CE5}"/>
              </a:ext>
            </a:extLst>
          </p:cNvPr>
          <p:cNvSpPr txBox="1"/>
          <p:nvPr/>
        </p:nvSpPr>
        <p:spPr>
          <a:xfrm>
            <a:off x="9302750" y="681037"/>
            <a:ext cx="6096000" cy="646331"/>
          </a:xfrm>
          <a:prstGeom prst="rect">
            <a:avLst/>
          </a:prstGeom>
          <a:noFill/>
        </p:spPr>
        <p:txBody>
          <a:bodyPr wrap="square">
            <a:spAutoFit/>
          </a:bodyPr>
          <a:lstStyle/>
          <a:p>
            <a:r>
              <a:rPr lang="en-US" sz="1800" dirty="0"/>
              <a:t>aka.ms/sqlai</a:t>
            </a:r>
            <a:br>
              <a:rPr lang="en-US" sz="1800" dirty="0"/>
            </a:br>
            <a:r>
              <a:rPr lang="en-US" sz="1800" dirty="0"/>
              <a:t>aka.ms/sqlaisamples</a:t>
            </a:r>
            <a:endParaRPr lang="en-US" dirty="0"/>
          </a:p>
        </p:txBody>
      </p:sp>
      <p:sp>
        <p:nvSpPr>
          <p:cNvPr id="6" name="TextBox 5">
            <a:extLst>
              <a:ext uri="{FF2B5EF4-FFF2-40B4-BE49-F238E27FC236}">
                <a16:creationId xmlns:a16="http://schemas.microsoft.com/office/drawing/2014/main" id="{A5C3AC3B-DE52-9F6F-5F04-F7AE2EC90130}"/>
              </a:ext>
            </a:extLst>
          </p:cNvPr>
          <p:cNvSpPr txBox="1"/>
          <p:nvPr/>
        </p:nvSpPr>
        <p:spPr>
          <a:xfrm>
            <a:off x="6794500" y="6438384"/>
            <a:ext cx="5321300" cy="369332"/>
          </a:xfrm>
          <a:prstGeom prst="rect">
            <a:avLst/>
          </a:prstGeom>
          <a:noFill/>
        </p:spPr>
        <p:txBody>
          <a:bodyPr wrap="square">
            <a:spAutoFit/>
          </a:bodyPr>
          <a:lstStyle/>
          <a:p>
            <a:r>
              <a:rPr lang="en-US" dirty="0">
                <a:hlinkClick r:id="rId2"/>
              </a:rPr>
              <a:t>https://github.com/AzureSQLDB/ContentSafetyLab/</a:t>
            </a:r>
            <a:r>
              <a:rPr lang="en-US" dirty="0"/>
              <a:t> </a:t>
            </a:r>
          </a:p>
        </p:txBody>
      </p:sp>
    </p:spTree>
    <p:extLst>
      <p:ext uri="{BB962C8B-B14F-4D97-AF65-F5344CB8AC3E}">
        <p14:creationId xmlns:p14="http://schemas.microsoft.com/office/powerpoint/2010/main" val="166406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79F19-9E24-90A1-8E44-B75BA162D390}"/>
              </a:ext>
            </a:extLst>
          </p:cNvPr>
          <p:cNvSpPr>
            <a:spLocks noGrp="1"/>
          </p:cNvSpPr>
          <p:nvPr>
            <p:ph type="title"/>
          </p:nvPr>
        </p:nvSpPr>
        <p:spPr/>
        <p:txBody>
          <a:bodyPr/>
          <a:lstStyle/>
          <a:p>
            <a:pPr algn="l"/>
            <a:r>
              <a:rPr lang="en-US" b="0" i="0" dirty="0">
                <a:solidFill>
                  <a:srgbClr val="1F2328"/>
                </a:solidFill>
                <a:effectLst/>
                <a:highlight>
                  <a:srgbClr val="FFFFFF"/>
                </a:highlight>
                <a:latin typeface="-apple-system"/>
              </a:rPr>
              <a:t>Creating and connecting to your free Azure SQL Database</a:t>
            </a:r>
          </a:p>
        </p:txBody>
      </p:sp>
      <p:sp>
        <p:nvSpPr>
          <p:cNvPr id="3" name="Content Placeholder 2">
            <a:extLst>
              <a:ext uri="{FF2B5EF4-FFF2-40B4-BE49-F238E27FC236}">
                <a16:creationId xmlns:a16="http://schemas.microsoft.com/office/drawing/2014/main" id="{E311800C-2830-526A-95AC-2B97418E42D3}"/>
              </a:ext>
            </a:extLst>
          </p:cNvPr>
          <p:cNvSpPr>
            <a:spLocks noGrp="1"/>
          </p:cNvSpPr>
          <p:nvPr>
            <p:ph idx="1"/>
          </p:nvPr>
        </p:nvSpPr>
        <p:spPr/>
        <p:txBody>
          <a:bodyPr/>
          <a:lstStyle/>
          <a:p>
            <a:pPr marL="0" indent="0">
              <a:buNone/>
            </a:pPr>
            <a:r>
              <a:rPr lang="en-US" b="1" i="0" dirty="0">
                <a:solidFill>
                  <a:srgbClr val="1F2328"/>
                </a:solidFill>
                <a:effectLst/>
                <a:highlight>
                  <a:srgbClr val="FFFFFF"/>
                </a:highlight>
                <a:latin typeface="-apple-system"/>
              </a:rPr>
              <a:t>Create a free Azure SQL Database (aka.ms/freedb)</a:t>
            </a:r>
          </a:p>
          <a:p>
            <a:endParaRPr lang="en-US" dirty="0"/>
          </a:p>
        </p:txBody>
      </p:sp>
      <p:pic>
        <p:nvPicPr>
          <p:cNvPr id="1026" name="Picture 2" descr="A picture of clicking the Apply offer (Preview) button for the free Azure SQL Database on the Create SQL Database page">
            <a:extLst>
              <a:ext uri="{FF2B5EF4-FFF2-40B4-BE49-F238E27FC236}">
                <a16:creationId xmlns:a16="http://schemas.microsoft.com/office/drawing/2014/main" id="{906CF430-55B0-751C-668B-6FE6EA1FF6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6013" y="2533650"/>
            <a:ext cx="6981825" cy="32766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1EC9914-DE5B-74B0-483E-3957EE9EC3B0}"/>
              </a:ext>
            </a:extLst>
          </p:cNvPr>
          <p:cNvSpPr txBox="1"/>
          <p:nvPr/>
        </p:nvSpPr>
        <p:spPr>
          <a:xfrm>
            <a:off x="6794500" y="6438384"/>
            <a:ext cx="5321300" cy="369332"/>
          </a:xfrm>
          <a:prstGeom prst="rect">
            <a:avLst/>
          </a:prstGeom>
          <a:noFill/>
        </p:spPr>
        <p:txBody>
          <a:bodyPr wrap="square">
            <a:spAutoFit/>
          </a:bodyPr>
          <a:lstStyle/>
          <a:p>
            <a:r>
              <a:rPr lang="en-US" dirty="0">
                <a:hlinkClick r:id="rId3"/>
              </a:rPr>
              <a:t>https://github.com/AzureSQLDB/ContentSafetyLab/</a:t>
            </a:r>
            <a:r>
              <a:rPr lang="en-US" dirty="0"/>
              <a:t> </a:t>
            </a:r>
          </a:p>
        </p:txBody>
      </p:sp>
    </p:spTree>
    <p:extLst>
      <p:ext uri="{BB962C8B-B14F-4D97-AF65-F5344CB8AC3E}">
        <p14:creationId xmlns:p14="http://schemas.microsoft.com/office/powerpoint/2010/main" val="2161135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B392A8-2FFC-B082-8928-238B6723887B}"/>
              </a:ext>
            </a:extLst>
          </p:cNvPr>
          <p:cNvSpPr>
            <a:spLocks noGrp="1"/>
          </p:cNvSpPr>
          <p:nvPr>
            <p:ph type="title"/>
          </p:nvPr>
        </p:nvSpPr>
        <p:spPr>
          <a:xfrm>
            <a:off x="835154" y="552906"/>
            <a:ext cx="7730995" cy="1674904"/>
          </a:xfrm>
        </p:spPr>
        <p:txBody>
          <a:bodyPr anchor="ctr">
            <a:normAutofit/>
          </a:bodyPr>
          <a:lstStyle/>
          <a:p>
            <a:r>
              <a:rPr lang="en-US" sz="4000" dirty="0"/>
              <a:t>Use Entra-only Authentication</a:t>
            </a:r>
          </a:p>
        </p:txBody>
      </p:sp>
      <p:pic>
        <p:nvPicPr>
          <p:cNvPr id="5" name="Picture 4">
            <a:extLst>
              <a:ext uri="{FF2B5EF4-FFF2-40B4-BE49-F238E27FC236}">
                <a16:creationId xmlns:a16="http://schemas.microsoft.com/office/drawing/2014/main" id="{CF5AEF40-5A49-C080-79CE-C55576FF56C6}"/>
              </a:ext>
            </a:extLst>
          </p:cNvPr>
          <p:cNvPicPr>
            <a:picLocks noChangeAspect="1"/>
          </p:cNvPicPr>
          <p:nvPr/>
        </p:nvPicPr>
        <p:blipFill>
          <a:blip r:embed="rId2"/>
          <a:stretch>
            <a:fillRect/>
          </a:stretch>
        </p:blipFill>
        <p:spPr>
          <a:xfrm>
            <a:off x="1337590" y="2405149"/>
            <a:ext cx="9510720" cy="3899395"/>
          </a:xfrm>
          <a:prstGeom prst="rect">
            <a:avLst/>
          </a:prstGeom>
        </p:spPr>
      </p:pic>
      <p:sp>
        <p:nvSpPr>
          <p:cNvPr id="4" name="TextBox 3">
            <a:extLst>
              <a:ext uri="{FF2B5EF4-FFF2-40B4-BE49-F238E27FC236}">
                <a16:creationId xmlns:a16="http://schemas.microsoft.com/office/drawing/2014/main" id="{40AA957B-93F1-95DD-5348-6614F99E20A6}"/>
              </a:ext>
            </a:extLst>
          </p:cNvPr>
          <p:cNvSpPr txBox="1"/>
          <p:nvPr/>
        </p:nvSpPr>
        <p:spPr>
          <a:xfrm>
            <a:off x="6794500" y="6438384"/>
            <a:ext cx="5321300" cy="369332"/>
          </a:xfrm>
          <a:prstGeom prst="rect">
            <a:avLst/>
          </a:prstGeom>
          <a:noFill/>
        </p:spPr>
        <p:txBody>
          <a:bodyPr wrap="square">
            <a:spAutoFit/>
          </a:bodyPr>
          <a:lstStyle/>
          <a:p>
            <a:r>
              <a:rPr lang="en-US" dirty="0">
                <a:hlinkClick r:id="rId3"/>
              </a:rPr>
              <a:t>https://github.com/AzureSQLDB/ContentSafetyLab/</a:t>
            </a:r>
            <a:r>
              <a:rPr lang="en-US" dirty="0"/>
              <a:t> </a:t>
            </a:r>
          </a:p>
        </p:txBody>
      </p:sp>
    </p:spTree>
    <p:extLst>
      <p:ext uri="{BB962C8B-B14F-4D97-AF65-F5344CB8AC3E}">
        <p14:creationId xmlns:p14="http://schemas.microsoft.com/office/powerpoint/2010/main" val="2742136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C477752-ACCA-41C1-9B1D-D0CED1F9C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5E7C71-7DD2-6AAA-F66F-E3FAEDB75DD0}"/>
              </a:ext>
            </a:extLst>
          </p:cNvPr>
          <p:cNvSpPr>
            <a:spLocks noGrp="1"/>
          </p:cNvSpPr>
          <p:nvPr>
            <p:ph type="title"/>
          </p:nvPr>
        </p:nvSpPr>
        <p:spPr>
          <a:xfrm>
            <a:off x="838200" y="347664"/>
            <a:ext cx="7270750" cy="1306475"/>
          </a:xfrm>
        </p:spPr>
        <p:txBody>
          <a:bodyPr vert="horz" lIns="91440" tIns="45720" rIns="91440" bIns="45720" rtlCol="0" anchor="ctr">
            <a:normAutofit/>
          </a:bodyPr>
          <a:lstStyle/>
          <a:p>
            <a:pPr algn="ctr"/>
            <a:r>
              <a:rPr lang="en-US" kern="1200" dirty="0">
                <a:solidFill>
                  <a:schemeClr val="tx1"/>
                </a:solidFill>
                <a:latin typeface="+mj-lt"/>
                <a:ea typeface="+mj-ea"/>
                <a:cs typeface="+mj-cs"/>
              </a:rPr>
              <a:t>Start with a Sample Database</a:t>
            </a:r>
          </a:p>
        </p:txBody>
      </p:sp>
      <p:pic>
        <p:nvPicPr>
          <p:cNvPr id="5" name="Picture 4">
            <a:extLst>
              <a:ext uri="{FF2B5EF4-FFF2-40B4-BE49-F238E27FC236}">
                <a16:creationId xmlns:a16="http://schemas.microsoft.com/office/drawing/2014/main" id="{E3871D61-C969-E600-F759-AFDF19C65F33}"/>
              </a:ext>
            </a:extLst>
          </p:cNvPr>
          <p:cNvPicPr>
            <a:picLocks noChangeAspect="1"/>
          </p:cNvPicPr>
          <p:nvPr/>
        </p:nvPicPr>
        <p:blipFill>
          <a:blip r:embed="rId2"/>
          <a:stretch>
            <a:fillRect/>
          </a:stretch>
        </p:blipFill>
        <p:spPr>
          <a:xfrm>
            <a:off x="2011627" y="1845426"/>
            <a:ext cx="8165693" cy="4450303"/>
          </a:xfrm>
          <a:prstGeom prst="rect">
            <a:avLst/>
          </a:prstGeom>
        </p:spPr>
      </p:pic>
      <p:sp>
        <p:nvSpPr>
          <p:cNvPr id="6" name="TextBox 5">
            <a:extLst>
              <a:ext uri="{FF2B5EF4-FFF2-40B4-BE49-F238E27FC236}">
                <a16:creationId xmlns:a16="http://schemas.microsoft.com/office/drawing/2014/main" id="{BD61BE41-9670-56AF-8DA9-55CBE48D065D}"/>
              </a:ext>
            </a:extLst>
          </p:cNvPr>
          <p:cNvSpPr txBox="1"/>
          <p:nvPr/>
        </p:nvSpPr>
        <p:spPr>
          <a:xfrm>
            <a:off x="6794500" y="6438384"/>
            <a:ext cx="5321300" cy="369332"/>
          </a:xfrm>
          <a:prstGeom prst="rect">
            <a:avLst/>
          </a:prstGeom>
          <a:noFill/>
        </p:spPr>
        <p:txBody>
          <a:bodyPr wrap="square">
            <a:spAutoFit/>
          </a:bodyPr>
          <a:lstStyle/>
          <a:p>
            <a:r>
              <a:rPr lang="en-US" dirty="0">
                <a:hlinkClick r:id="rId3"/>
              </a:rPr>
              <a:t>https://github.com/AzureSQLDB/ContentSafetyLab/</a:t>
            </a:r>
            <a:r>
              <a:rPr lang="en-US" dirty="0"/>
              <a:t> </a:t>
            </a:r>
          </a:p>
        </p:txBody>
      </p:sp>
    </p:spTree>
    <p:extLst>
      <p:ext uri="{BB962C8B-B14F-4D97-AF65-F5344CB8AC3E}">
        <p14:creationId xmlns:p14="http://schemas.microsoft.com/office/powerpoint/2010/main" val="193637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E3C5C-3D2E-3E11-109D-4DD56A708639}"/>
              </a:ext>
            </a:extLst>
          </p:cNvPr>
          <p:cNvSpPr>
            <a:spLocks noGrp="1"/>
          </p:cNvSpPr>
          <p:nvPr>
            <p:ph type="title"/>
          </p:nvPr>
        </p:nvSpPr>
        <p:spPr>
          <a:xfrm>
            <a:off x="838200" y="365125"/>
            <a:ext cx="11258550" cy="1325563"/>
          </a:xfrm>
        </p:spPr>
        <p:txBody>
          <a:bodyPr>
            <a:normAutofit/>
          </a:bodyPr>
          <a:lstStyle/>
          <a:p>
            <a:r>
              <a:rPr lang="en-US" sz="4000" dirty="0"/>
              <a:t>Call REST services from the Azure SQL Database</a:t>
            </a:r>
          </a:p>
        </p:txBody>
      </p:sp>
      <p:sp>
        <p:nvSpPr>
          <p:cNvPr id="3" name="Content Placeholder 2">
            <a:extLst>
              <a:ext uri="{FF2B5EF4-FFF2-40B4-BE49-F238E27FC236}">
                <a16:creationId xmlns:a16="http://schemas.microsoft.com/office/drawing/2014/main" id="{8B347071-7D6A-2B2F-A755-E88165571E79}"/>
              </a:ext>
            </a:extLst>
          </p:cNvPr>
          <p:cNvSpPr>
            <a:spLocks noGrp="1"/>
          </p:cNvSpPr>
          <p:nvPr>
            <p:ph idx="1"/>
          </p:nvPr>
        </p:nvSpPr>
        <p:spPr/>
        <p:txBody>
          <a:bodyPr>
            <a:normAutofit/>
          </a:bodyPr>
          <a:lstStyle/>
          <a:p>
            <a:pPr marL="0" indent="0">
              <a:buNone/>
            </a:pPr>
            <a:r>
              <a:rPr lang="en-US" b="0" i="0" dirty="0">
                <a:solidFill>
                  <a:srgbClr val="1F2328"/>
                </a:solidFill>
                <a:effectLst/>
                <a:highlight>
                  <a:srgbClr val="FFFFFF"/>
                </a:highlight>
                <a:latin typeface="-apple-system"/>
              </a:rPr>
              <a:t>Using </a:t>
            </a:r>
            <a:r>
              <a:rPr lang="en-US" b="0" i="0" u="sng" dirty="0">
                <a:effectLst/>
                <a:highlight>
                  <a:srgbClr val="FFFFFF"/>
                </a:highlight>
                <a:latin typeface="-apple-system"/>
                <a:hlinkClick r:id="rId2"/>
              </a:rPr>
              <a:t>sp_invoke_external_rest_endpoint</a:t>
            </a:r>
            <a:endParaRPr lang="en-US" b="0" i="0" u="sng" dirty="0">
              <a:effectLst/>
              <a:highlight>
                <a:srgbClr val="FFFFFF"/>
              </a:highlight>
              <a:latin typeface="-apple-system"/>
            </a:endParaRPr>
          </a:p>
          <a:p>
            <a:pPr marL="0" indent="0">
              <a:buNone/>
            </a:pPr>
            <a:endParaRPr lang="en-US" u="sng" dirty="0">
              <a:highlight>
                <a:srgbClr val="FFFFFF"/>
              </a:highlight>
              <a:latin typeface="-apple-system"/>
            </a:endParaRPr>
          </a:p>
          <a:p>
            <a:pPr marL="0" indent="0">
              <a:buNone/>
            </a:pPr>
            <a:r>
              <a:rPr lang="en-US" sz="1300" dirty="0"/>
              <a:t>DECLARE @ret INT, @response NVARCHAR(MAX);</a:t>
            </a:r>
          </a:p>
          <a:p>
            <a:pPr marL="0" indent="0">
              <a:buNone/>
            </a:pPr>
            <a:endParaRPr lang="en-US" sz="1300" dirty="0"/>
          </a:p>
          <a:p>
            <a:pPr marL="0" indent="0">
              <a:buNone/>
            </a:pPr>
            <a:r>
              <a:rPr lang="en-US" sz="1300" dirty="0"/>
              <a:t>EXEC @ret = sp_invoke_external_rest_endpoint</a:t>
            </a:r>
          </a:p>
          <a:p>
            <a:pPr marL="0" indent="0">
              <a:buNone/>
            </a:pPr>
            <a:r>
              <a:rPr lang="en-US" sz="1300" dirty="0"/>
              <a:t>  @url = </a:t>
            </a:r>
            <a:r>
              <a:rPr lang="en-US" sz="1300" dirty="0" err="1"/>
              <a:t>N'https</a:t>
            </a:r>
            <a:r>
              <a:rPr lang="en-US" sz="1300" dirty="0"/>
              <a:t>://restmcrestface.azurewebsites.net/</a:t>
            </a:r>
            <a:r>
              <a:rPr lang="en-US" sz="1300" dirty="0" err="1"/>
              <a:t>api</a:t>
            </a:r>
            <a:r>
              <a:rPr lang="en-US" sz="1300" dirty="0"/>
              <a:t>/</a:t>
            </a:r>
            <a:r>
              <a:rPr lang="en-US" sz="1300" dirty="0" err="1"/>
              <a:t>resttest</a:t>
            </a:r>
            <a:r>
              <a:rPr lang="en-US" sz="1300" dirty="0"/>
              <a:t>',</a:t>
            </a:r>
          </a:p>
          <a:p>
            <a:pPr marL="0" indent="0">
              <a:buNone/>
            </a:pPr>
            <a:r>
              <a:rPr lang="en-US" sz="1300" dirty="0"/>
              <a:t>  @method = 'GET',</a:t>
            </a:r>
          </a:p>
          <a:p>
            <a:pPr marL="0" indent="0">
              <a:buNone/>
            </a:pPr>
            <a:r>
              <a:rPr lang="en-US" sz="1300" dirty="0"/>
              <a:t>  @headers = '{"Accept": "text/*"}',</a:t>
            </a:r>
          </a:p>
          <a:p>
            <a:pPr marL="0" indent="0">
              <a:buNone/>
            </a:pPr>
            <a:r>
              <a:rPr lang="en-US" sz="1300" dirty="0"/>
              <a:t>  @payload = null,</a:t>
            </a:r>
          </a:p>
          <a:p>
            <a:pPr marL="0" indent="0">
              <a:buNone/>
            </a:pPr>
            <a:r>
              <a:rPr lang="en-US" sz="1300" dirty="0"/>
              <a:t>  @timeout = 230,</a:t>
            </a:r>
          </a:p>
          <a:p>
            <a:pPr marL="0" indent="0">
              <a:buNone/>
            </a:pPr>
            <a:r>
              <a:rPr lang="en-US" sz="1300" dirty="0"/>
              <a:t>  @response = @response OUTPUT;</a:t>
            </a:r>
          </a:p>
          <a:p>
            <a:pPr marL="0" indent="0">
              <a:buNone/>
            </a:pPr>
            <a:endParaRPr lang="en-US" sz="1300" dirty="0"/>
          </a:p>
          <a:p>
            <a:pPr marL="0" indent="0">
              <a:buNone/>
            </a:pPr>
            <a:r>
              <a:rPr lang="en-US" sz="1300" dirty="0"/>
              <a:t>SELECT @ret AS </a:t>
            </a:r>
            <a:r>
              <a:rPr lang="en-US" sz="1300" dirty="0" err="1"/>
              <a:t>ReturnCode</a:t>
            </a:r>
            <a:r>
              <a:rPr lang="en-US" sz="1300" dirty="0"/>
              <a:t>, @response AS Response;</a:t>
            </a:r>
          </a:p>
        </p:txBody>
      </p:sp>
      <p:sp>
        <p:nvSpPr>
          <p:cNvPr id="4" name="TextBox 3">
            <a:extLst>
              <a:ext uri="{FF2B5EF4-FFF2-40B4-BE49-F238E27FC236}">
                <a16:creationId xmlns:a16="http://schemas.microsoft.com/office/drawing/2014/main" id="{98F55E46-4AD4-13CA-DBB6-EA13249F5A7E}"/>
              </a:ext>
            </a:extLst>
          </p:cNvPr>
          <p:cNvSpPr txBox="1"/>
          <p:nvPr/>
        </p:nvSpPr>
        <p:spPr>
          <a:xfrm>
            <a:off x="6794500" y="6438384"/>
            <a:ext cx="5321300" cy="369332"/>
          </a:xfrm>
          <a:prstGeom prst="rect">
            <a:avLst/>
          </a:prstGeom>
          <a:noFill/>
        </p:spPr>
        <p:txBody>
          <a:bodyPr wrap="square">
            <a:spAutoFit/>
          </a:bodyPr>
          <a:lstStyle/>
          <a:p>
            <a:r>
              <a:rPr lang="en-US" dirty="0">
                <a:hlinkClick r:id="rId3"/>
              </a:rPr>
              <a:t>https://github.com/AzureSQLDB/ContentSafetyLab/</a:t>
            </a:r>
            <a:r>
              <a:rPr lang="en-US" dirty="0"/>
              <a:t> </a:t>
            </a:r>
          </a:p>
        </p:txBody>
      </p:sp>
    </p:spTree>
    <p:extLst>
      <p:ext uri="{BB962C8B-B14F-4D97-AF65-F5344CB8AC3E}">
        <p14:creationId xmlns:p14="http://schemas.microsoft.com/office/powerpoint/2010/main" val="196541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477752-ACCA-41C1-9B1D-D0CED1F9C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DE7CC6-0B31-A9A2-513F-D9139A78D54E}"/>
              </a:ext>
            </a:extLst>
          </p:cNvPr>
          <p:cNvSpPr>
            <a:spLocks noGrp="1"/>
          </p:cNvSpPr>
          <p:nvPr>
            <p:ph type="title"/>
          </p:nvPr>
        </p:nvSpPr>
        <p:spPr>
          <a:xfrm>
            <a:off x="838200" y="347664"/>
            <a:ext cx="9759950" cy="1306475"/>
          </a:xfrm>
        </p:spPr>
        <p:txBody>
          <a:bodyPr vert="horz" lIns="91440" tIns="45720" rIns="91440" bIns="45720" rtlCol="0" anchor="ctr">
            <a:normAutofit/>
          </a:bodyPr>
          <a:lstStyle/>
          <a:p>
            <a:r>
              <a:rPr lang="en-US" sz="5200" kern="1200" dirty="0">
                <a:solidFill>
                  <a:schemeClr val="tx1"/>
                </a:solidFill>
                <a:latin typeface="+mj-lt"/>
                <a:ea typeface="+mj-ea"/>
                <a:cs typeface="+mj-cs"/>
              </a:rPr>
              <a:t>Azure AI Language</a:t>
            </a:r>
            <a:br>
              <a:rPr lang="en-US" sz="5200" kern="1200" dirty="0">
                <a:solidFill>
                  <a:schemeClr val="tx1"/>
                </a:solidFill>
                <a:latin typeface="+mj-lt"/>
                <a:ea typeface="+mj-ea"/>
                <a:cs typeface="+mj-cs"/>
              </a:rPr>
            </a:br>
            <a:r>
              <a:rPr lang="en-US" sz="2000" kern="1200" dirty="0">
                <a:solidFill>
                  <a:schemeClr val="tx1"/>
                </a:solidFill>
                <a:latin typeface="+mj-lt"/>
                <a:ea typeface="+mj-ea"/>
                <a:cs typeface="+mj-cs"/>
                <a:hlinkClick r:id="rId2"/>
              </a:rPr>
              <a:t>https://learn.microsoft.com/en-us/azure/ai-services/language-service/</a:t>
            </a:r>
            <a:r>
              <a:rPr lang="en-US" sz="2000" kern="1200" dirty="0">
                <a:solidFill>
                  <a:schemeClr val="tx1"/>
                </a:solidFill>
                <a:latin typeface="+mj-lt"/>
                <a:ea typeface="+mj-ea"/>
                <a:cs typeface="+mj-cs"/>
              </a:rPr>
              <a:t> </a:t>
            </a:r>
            <a:endParaRPr lang="en-US" sz="5200" kern="1200" dirty="0">
              <a:solidFill>
                <a:schemeClr val="tx1"/>
              </a:solidFill>
              <a:latin typeface="+mj-lt"/>
              <a:ea typeface="+mj-ea"/>
              <a:cs typeface="+mj-cs"/>
            </a:endParaRPr>
          </a:p>
        </p:txBody>
      </p:sp>
      <p:graphicFrame>
        <p:nvGraphicFramePr>
          <p:cNvPr id="4" name="Content Placeholder 3">
            <a:extLst>
              <a:ext uri="{FF2B5EF4-FFF2-40B4-BE49-F238E27FC236}">
                <a16:creationId xmlns:a16="http://schemas.microsoft.com/office/drawing/2014/main" id="{FC6A8AE5-DA24-E3AB-7E02-AEB05EB76074}"/>
              </a:ext>
            </a:extLst>
          </p:cNvPr>
          <p:cNvGraphicFramePr>
            <a:graphicFrameLocks noGrp="1"/>
          </p:cNvGraphicFramePr>
          <p:nvPr>
            <p:ph idx="1"/>
            <p:extLst>
              <p:ext uri="{D42A27DB-BD31-4B8C-83A1-F6EECF244321}">
                <p14:modId xmlns:p14="http://schemas.microsoft.com/office/powerpoint/2010/main" val="2751658579"/>
              </p:ext>
            </p:extLst>
          </p:nvPr>
        </p:nvGraphicFramePr>
        <p:xfrm>
          <a:off x="685800" y="1720850"/>
          <a:ext cx="10491717" cy="4601180"/>
        </p:xfrm>
        <a:graphic>
          <a:graphicData uri="http://schemas.openxmlformats.org/drawingml/2006/table">
            <a:tbl>
              <a:tblPr/>
              <a:tblGrid>
                <a:gridCol w="3333842">
                  <a:extLst>
                    <a:ext uri="{9D8B030D-6E8A-4147-A177-3AD203B41FA5}">
                      <a16:colId xmlns:a16="http://schemas.microsoft.com/office/drawing/2014/main" val="1302690552"/>
                    </a:ext>
                  </a:extLst>
                </a:gridCol>
                <a:gridCol w="7157875">
                  <a:extLst>
                    <a:ext uri="{9D8B030D-6E8A-4147-A177-3AD203B41FA5}">
                      <a16:colId xmlns:a16="http://schemas.microsoft.com/office/drawing/2014/main" val="267754438"/>
                    </a:ext>
                  </a:extLst>
                </a:gridCol>
              </a:tblGrid>
              <a:tr h="170635">
                <a:tc>
                  <a:txBody>
                    <a:bodyPr/>
                    <a:lstStyle/>
                    <a:p>
                      <a:r>
                        <a:rPr lang="en-US" sz="1200" b="1" dirty="0">
                          <a:effectLst/>
                        </a:rPr>
                        <a:t>AI Language Feature</a:t>
                      </a:r>
                    </a:p>
                  </a:txBody>
                  <a:tcPr marL="15221" marR="15221" marT="7025" marB="7025" anchor="ctr">
                    <a:lnL>
                      <a:noFill/>
                    </a:lnL>
                    <a:lnR>
                      <a:noFill/>
                    </a:lnR>
                    <a:lnT>
                      <a:noFill/>
                    </a:lnT>
                    <a:lnB>
                      <a:noFill/>
                    </a:lnB>
                    <a:solidFill>
                      <a:srgbClr val="FFFFFF"/>
                    </a:solidFill>
                  </a:tcPr>
                </a:tc>
                <a:tc>
                  <a:txBody>
                    <a:bodyPr/>
                    <a:lstStyle/>
                    <a:p>
                      <a:r>
                        <a:rPr lang="en-US" sz="1200" b="1" dirty="0">
                          <a:effectLst/>
                        </a:rPr>
                        <a:t>Description</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1095009573"/>
                  </a:ext>
                </a:extLst>
              </a:tr>
              <a:tr h="296595">
                <a:tc>
                  <a:txBody>
                    <a:bodyPr/>
                    <a:lstStyle/>
                    <a:p>
                      <a:r>
                        <a:rPr lang="en-US" sz="800" dirty="0">
                          <a:effectLst/>
                        </a:rPr>
                        <a:t>Named Entity Recognition (NER)</a:t>
                      </a:r>
                    </a:p>
                  </a:txBody>
                  <a:tcPr marL="15221" marR="15221" marT="7025" marB="7025" anchor="ctr">
                    <a:lnL>
                      <a:noFill/>
                    </a:lnL>
                    <a:lnR>
                      <a:noFill/>
                    </a:lnR>
                    <a:lnT>
                      <a:noFill/>
                    </a:lnT>
                    <a:lnB>
                      <a:noFill/>
                    </a:lnB>
                    <a:solidFill>
                      <a:srgbClr val="FFFFFF"/>
                    </a:solidFill>
                  </a:tcPr>
                </a:tc>
                <a:tc>
                  <a:txBody>
                    <a:bodyPr/>
                    <a:lstStyle/>
                    <a:p>
                      <a:r>
                        <a:rPr lang="en-US" sz="800">
                          <a:effectLst/>
                        </a:rPr>
                        <a:t>Named entity recognition is a preconfigured feature that categorizes entities (words or phrases) in unstructured text across several predefined category groups. For example: people, events, places, dates, and more.</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1984852825"/>
                  </a:ext>
                </a:extLst>
              </a:tr>
              <a:tr h="296595">
                <a:tc>
                  <a:txBody>
                    <a:bodyPr/>
                    <a:lstStyle/>
                    <a:p>
                      <a:r>
                        <a:rPr lang="en-US" sz="800">
                          <a:effectLst/>
                        </a:rPr>
                        <a:t>Personally identifying (PII) and health (PHI) information detection</a:t>
                      </a:r>
                    </a:p>
                  </a:txBody>
                  <a:tcPr marL="15221" marR="15221" marT="7025" marB="7025" anchor="ctr">
                    <a:lnL>
                      <a:noFill/>
                    </a:lnL>
                    <a:lnR>
                      <a:noFill/>
                    </a:lnR>
                    <a:lnT>
                      <a:noFill/>
                    </a:lnT>
                    <a:lnB>
                      <a:noFill/>
                    </a:lnB>
                    <a:solidFill>
                      <a:srgbClr val="FFFFFF"/>
                    </a:solidFill>
                  </a:tcPr>
                </a:tc>
                <a:tc>
                  <a:txBody>
                    <a:bodyPr/>
                    <a:lstStyle/>
                    <a:p>
                      <a:r>
                        <a:rPr lang="en-US" sz="800">
                          <a:effectLst/>
                        </a:rPr>
                        <a:t>PII detection is a preconfigured feature that identifies, categorizes, and redacts sensitive information in both unstructured text documents, and conversation transcripts. For example: phone numbers, email addresses, forms of identification, and more.</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4285328251"/>
                  </a:ext>
                </a:extLst>
              </a:tr>
              <a:tr h="296595">
                <a:tc>
                  <a:txBody>
                    <a:bodyPr/>
                    <a:lstStyle/>
                    <a:p>
                      <a:r>
                        <a:rPr lang="en-US" sz="800" b="1">
                          <a:effectLst/>
                        </a:rPr>
                        <a:t>Language detection</a:t>
                      </a:r>
                    </a:p>
                  </a:txBody>
                  <a:tcPr marL="15221" marR="15221" marT="7025" marB="7025" anchor="ctr">
                    <a:lnL>
                      <a:noFill/>
                    </a:lnL>
                    <a:lnR>
                      <a:noFill/>
                    </a:lnR>
                    <a:lnT>
                      <a:noFill/>
                    </a:lnT>
                    <a:lnB>
                      <a:noFill/>
                    </a:lnB>
                    <a:solidFill>
                      <a:srgbClr val="FFFFFF"/>
                    </a:solidFill>
                  </a:tcPr>
                </a:tc>
                <a:tc>
                  <a:txBody>
                    <a:bodyPr/>
                    <a:lstStyle/>
                    <a:p>
                      <a:r>
                        <a:rPr lang="en-US" sz="800" b="1" dirty="0">
                          <a:effectLst/>
                        </a:rPr>
                        <a:t>Language detection is a preconfigured feature that can detect the language a document is written in and returns a language code for a wide range of languages, variants, dialects, and some regional/cultural languages.</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651890201"/>
                  </a:ext>
                </a:extLst>
              </a:tr>
              <a:tr h="296595">
                <a:tc>
                  <a:txBody>
                    <a:bodyPr/>
                    <a:lstStyle/>
                    <a:p>
                      <a:r>
                        <a:rPr lang="en-US" sz="800" b="1">
                          <a:effectLst/>
                        </a:rPr>
                        <a:t>Sentiment Analysis and opinion mining</a:t>
                      </a:r>
                    </a:p>
                  </a:txBody>
                  <a:tcPr marL="15221" marR="15221" marT="7025" marB="7025" anchor="ctr">
                    <a:lnL>
                      <a:noFill/>
                    </a:lnL>
                    <a:lnR>
                      <a:noFill/>
                    </a:lnR>
                    <a:lnT>
                      <a:noFill/>
                    </a:lnT>
                    <a:lnB>
                      <a:noFill/>
                    </a:lnB>
                    <a:solidFill>
                      <a:srgbClr val="FFFFFF"/>
                    </a:solidFill>
                  </a:tcPr>
                </a:tc>
                <a:tc>
                  <a:txBody>
                    <a:bodyPr/>
                    <a:lstStyle/>
                    <a:p>
                      <a:r>
                        <a:rPr lang="en-US" sz="800" b="1" dirty="0">
                          <a:effectLst/>
                        </a:rPr>
                        <a:t>Sentiment analysis and opinion mining are preconfigured features that help you find out what people think of your brand or topic by mining text for clues about positive or negative sentiment and can associate them with specific aspects of the text.</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734344952"/>
                  </a:ext>
                </a:extLst>
              </a:tr>
              <a:tr h="422555">
                <a:tc>
                  <a:txBody>
                    <a:bodyPr/>
                    <a:lstStyle/>
                    <a:p>
                      <a:r>
                        <a:rPr lang="en-US" sz="800" b="1">
                          <a:effectLst/>
                        </a:rPr>
                        <a:t>Summarization</a:t>
                      </a:r>
                    </a:p>
                  </a:txBody>
                  <a:tcPr marL="15221" marR="15221" marT="7025" marB="7025" anchor="ctr">
                    <a:lnL>
                      <a:noFill/>
                    </a:lnL>
                    <a:lnR>
                      <a:noFill/>
                    </a:lnR>
                    <a:lnT>
                      <a:noFill/>
                    </a:lnT>
                    <a:lnB>
                      <a:noFill/>
                    </a:lnB>
                    <a:solidFill>
                      <a:srgbClr val="FFFFFF"/>
                    </a:solidFill>
                  </a:tcPr>
                </a:tc>
                <a:tc>
                  <a:txBody>
                    <a:bodyPr/>
                    <a:lstStyle/>
                    <a:p>
                      <a:r>
                        <a:rPr lang="en-US" sz="800" b="1" dirty="0">
                          <a:effectLst/>
                        </a:rPr>
                        <a:t>Summarization is a preconfigured feature that uses extractive text summarization to produce a summary of documents and conversation transcriptions. It extracts sentences that collectively represent the most important or relevant information within the original content.</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1387438899"/>
                  </a:ext>
                </a:extLst>
              </a:tr>
              <a:tr h="296595">
                <a:tc>
                  <a:txBody>
                    <a:bodyPr/>
                    <a:lstStyle/>
                    <a:p>
                      <a:r>
                        <a:rPr lang="en-US" sz="800">
                          <a:effectLst/>
                        </a:rPr>
                        <a:t>Key phrase extraction</a:t>
                      </a:r>
                    </a:p>
                  </a:txBody>
                  <a:tcPr marL="15221" marR="15221" marT="7025" marB="7025" anchor="ctr">
                    <a:lnL>
                      <a:noFill/>
                    </a:lnL>
                    <a:lnR>
                      <a:noFill/>
                    </a:lnR>
                    <a:lnT>
                      <a:noFill/>
                    </a:lnT>
                    <a:lnB>
                      <a:noFill/>
                    </a:lnB>
                    <a:solidFill>
                      <a:srgbClr val="FFFFFF"/>
                    </a:solidFill>
                  </a:tcPr>
                </a:tc>
                <a:tc>
                  <a:txBody>
                    <a:bodyPr/>
                    <a:lstStyle/>
                    <a:p>
                      <a:r>
                        <a:rPr lang="en-US" sz="800" dirty="0">
                          <a:effectLst/>
                        </a:rPr>
                        <a:t>Key phrase extraction is a preconfigured feature that evaluates and returns the main concepts in unstructured text and returns them as a list.</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1804842238"/>
                  </a:ext>
                </a:extLst>
              </a:tr>
              <a:tr h="296595">
                <a:tc>
                  <a:txBody>
                    <a:bodyPr/>
                    <a:lstStyle/>
                    <a:p>
                      <a:r>
                        <a:rPr lang="en-US" sz="800" b="1">
                          <a:effectLst/>
                        </a:rPr>
                        <a:t>Entity linking</a:t>
                      </a:r>
                    </a:p>
                  </a:txBody>
                  <a:tcPr marL="15221" marR="15221" marT="7025" marB="7025" anchor="ctr">
                    <a:lnL>
                      <a:noFill/>
                    </a:lnL>
                    <a:lnR>
                      <a:noFill/>
                    </a:lnR>
                    <a:lnT>
                      <a:noFill/>
                    </a:lnT>
                    <a:lnB>
                      <a:noFill/>
                    </a:lnB>
                    <a:solidFill>
                      <a:srgbClr val="FFFFFF"/>
                    </a:solidFill>
                  </a:tcPr>
                </a:tc>
                <a:tc>
                  <a:txBody>
                    <a:bodyPr/>
                    <a:lstStyle/>
                    <a:p>
                      <a:r>
                        <a:rPr lang="en-US" sz="800" b="1" dirty="0">
                          <a:effectLst/>
                        </a:rPr>
                        <a:t>Entity linking is a preconfigured feature that disambiguates the identity of entities (words or phrases) found in unstructured text and returns links to Wikipedia.</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2241851218"/>
                  </a:ext>
                </a:extLst>
              </a:tr>
              <a:tr h="296595">
                <a:tc>
                  <a:txBody>
                    <a:bodyPr/>
                    <a:lstStyle/>
                    <a:p>
                      <a:r>
                        <a:rPr lang="en-US" sz="800">
                          <a:effectLst/>
                        </a:rPr>
                        <a:t>Text analytics for health</a:t>
                      </a:r>
                    </a:p>
                  </a:txBody>
                  <a:tcPr marL="15221" marR="15221" marT="7025" marB="7025" anchor="ctr">
                    <a:lnL>
                      <a:noFill/>
                    </a:lnL>
                    <a:lnR>
                      <a:noFill/>
                    </a:lnR>
                    <a:lnT>
                      <a:noFill/>
                    </a:lnT>
                    <a:lnB>
                      <a:noFill/>
                    </a:lnB>
                    <a:solidFill>
                      <a:srgbClr val="FFFFFF"/>
                    </a:solidFill>
                  </a:tcPr>
                </a:tc>
                <a:tc>
                  <a:txBody>
                    <a:bodyPr/>
                    <a:lstStyle/>
                    <a:p>
                      <a:r>
                        <a:rPr lang="en-US" sz="800">
                          <a:effectLst/>
                        </a:rPr>
                        <a:t>Text analytics for health is a preconfigured feature that extracts and labels relevant medical information from unstructured texts such as doctor's notes, discharge summaries, clinical documents, and electronic health records.</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1775637842"/>
                  </a:ext>
                </a:extLst>
              </a:tr>
              <a:tr h="296595">
                <a:tc>
                  <a:txBody>
                    <a:bodyPr/>
                    <a:lstStyle/>
                    <a:p>
                      <a:r>
                        <a:rPr lang="en-US" sz="800">
                          <a:effectLst/>
                        </a:rPr>
                        <a:t>Custom text classification</a:t>
                      </a:r>
                    </a:p>
                  </a:txBody>
                  <a:tcPr marL="15221" marR="15221" marT="7025" marB="7025" anchor="ctr">
                    <a:lnL>
                      <a:noFill/>
                    </a:lnL>
                    <a:lnR>
                      <a:noFill/>
                    </a:lnR>
                    <a:lnT>
                      <a:noFill/>
                    </a:lnT>
                    <a:lnB>
                      <a:noFill/>
                    </a:lnB>
                    <a:solidFill>
                      <a:srgbClr val="FFFFFF"/>
                    </a:solidFill>
                  </a:tcPr>
                </a:tc>
                <a:tc>
                  <a:txBody>
                    <a:bodyPr/>
                    <a:lstStyle/>
                    <a:p>
                      <a:r>
                        <a:rPr lang="en-US" sz="800">
                          <a:effectLst/>
                        </a:rPr>
                        <a:t>Custom text classification enables you to build custom AI models to classify unstructured text documents into custom classes you define.</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1426310436"/>
                  </a:ext>
                </a:extLst>
              </a:tr>
              <a:tr h="296595">
                <a:tc>
                  <a:txBody>
                    <a:bodyPr/>
                    <a:lstStyle/>
                    <a:p>
                      <a:r>
                        <a:rPr lang="en-US" sz="800">
                          <a:effectLst/>
                        </a:rPr>
                        <a:t>Custom Named Entity Recognition (Custom NER)</a:t>
                      </a:r>
                    </a:p>
                  </a:txBody>
                  <a:tcPr marL="15221" marR="15221" marT="7025" marB="7025" anchor="ctr">
                    <a:lnL>
                      <a:noFill/>
                    </a:lnL>
                    <a:lnR>
                      <a:noFill/>
                    </a:lnR>
                    <a:lnT>
                      <a:noFill/>
                    </a:lnT>
                    <a:lnB>
                      <a:noFill/>
                    </a:lnB>
                    <a:solidFill>
                      <a:srgbClr val="FFFFFF"/>
                    </a:solidFill>
                  </a:tcPr>
                </a:tc>
                <a:tc>
                  <a:txBody>
                    <a:bodyPr/>
                    <a:lstStyle/>
                    <a:p>
                      <a:r>
                        <a:rPr lang="en-US" sz="800">
                          <a:effectLst/>
                        </a:rPr>
                        <a:t>Custom NER enables you to build custom AI models to extract custom entity categories (labels for words or phrases), using unstructured text that you provide.</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3086635548"/>
                  </a:ext>
                </a:extLst>
              </a:tr>
              <a:tr h="296595">
                <a:tc>
                  <a:txBody>
                    <a:bodyPr/>
                    <a:lstStyle/>
                    <a:p>
                      <a:r>
                        <a:rPr lang="en-US" sz="800">
                          <a:effectLst/>
                        </a:rPr>
                        <a:t>Conversational language understanding</a:t>
                      </a:r>
                    </a:p>
                  </a:txBody>
                  <a:tcPr marL="15221" marR="15221" marT="7025" marB="7025" anchor="ctr">
                    <a:lnL>
                      <a:noFill/>
                    </a:lnL>
                    <a:lnR>
                      <a:noFill/>
                    </a:lnR>
                    <a:lnT>
                      <a:noFill/>
                    </a:lnT>
                    <a:lnB>
                      <a:noFill/>
                    </a:lnB>
                    <a:solidFill>
                      <a:srgbClr val="FFFFFF"/>
                    </a:solidFill>
                  </a:tcPr>
                </a:tc>
                <a:tc>
                  <a:txBody>
                    <a:bodyPr/>
                    <a:lstStyle/>
                    <a:p>
                      <a:r>
                        <a:rPr lang="en-US" sz="800">
                          <a:effectLst/>
                        </a:rPr>
                        <a:t>Conversational language understanding (CLU) enables users to build custom natural language understanding models to predict the overall intention of an incoming utterance and extract important information from it.</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2040327525"/>
                  </a:ext>
                </a:extLst>
              </a:tr>
              <a:tr h="296595">
                <a:tc>
                  <a:txBody>
                    <a:bodyPr/>
                    <a:lstStyle/>
                    <a:p>
                      <a:r>
                        <a:rPr lang="en-US" sz="800">
                          <a:effectLst/>
                        </a:rPr>
                        <a:t>Orchestration workflow</a:t>
                      </a:r>
                    </a:p>
                  </a:txBody>
                  <a:tcPr marL="15221" marR="15221" marT="7025" marB="7025" anchor="ctr">
                    <a:lnL>
                      <a:noFill/>
                    </a:lnL>
                    <a:lnR>
                      <a:noFill/>
                    </a:lnR>
                    <a:lnT>
                      <a:noFill/>
                    </a:lnT>
                    <a:lnB>
                      <a:noFill/>
                    </a:lnB>
                    <a:solidFill>
                      <a:srgbClr val="FFFFFF"/>
                    </a:solidFill>
                  </a:tcPr>
                </a:tc>
                <a:tc>
                  <a:txBody>
                    <a:bodyPr/>
                    <a:lstStyle/>
                    <a:p>
                      <a:r>
                        <a:rPr lang="en-US" sz="800">
                          <a:effectLst/>
                        </a:rPr>
                        <a:t>Orchestration workflow is a custom feature that enables you to connect Conversational Language Understanding (CLU), question answering, and LUIS applications.</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1521072254"/>
                  </a:ext>
                </a:extLst>
              </a:tr>
              <a:tr h="422555">
                <a:tc>
                  <a:txBody>
                    <a:bodyPr/>
                    <a:lstStyle/>
                    <a:p>
                      <a:r>
                        <a:rPr lang="en-US" sz="800">
                          <a:effectLst/>
                        </a:rPr>
                        <a:t>Question answering</a:t>
                      </a:r>
                    </a:p>
                  </a:txBody>
                  <a:tcPr marL="15221" marR="15221" marT="7025" marB="7025" anchor="ctr">
                    <a:lnL>
                      <a:noFill/>
                    </a:lnL>
                    <a:lnR>
                      <a:noFill/>
                    </a:lnR>
                    <a:lnT>
                      <a:noFill/>
                    </a:lnT>
                    <a:lnB>
                      <a:noFill/>
                    </a:lnB>
                    <a:solidFill>
                      <a:srgbClr val="FFFFFF"/>
                    </a:solidFill>
                  </a:tcPr>
                </a:tc>
                <a:tc>
                  <a:txBody>
                    <a:bodyPr/>
                    <a:lstStyle/>
                    <a:p>
                      <a:r>
                        <a:rPr lang="en-US" sz="800">
                          <a:effectLst/>
                        </a:rPr>
                        <a:t>Question answering is a custom feature that finds the most appropriate answer for inputs from your users, and is commonly used to build conversational client applications, such as social media applications, chat bots, and speech-enabled desktop applications.</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3123343982"/>
                  </a:ext>
                </a:extLst>
              </a:tr>
              <a:tr h="296595">
                <a:tc>
                  <a:txBody>
                    <a:bodyPr/>
                    <a:lstStyle/>
                    <a:p>
                      <a:r>
                        <a:rPr lang="en-US" sz="800">
                          <a:effectLst/>
                        </a:rPr>
                        <a:t>Custom text analytics for health</a:t>
                      </a:r>
                    </a:p>
                  </a:txBody>
                  <a:tcPr marL="15221" marR="15221" marT="7025" marB="7025" anchor="ctr">
                    <a:lnL>
                      <a:noFill/>
                    </a:lnL>
                    <a:lnR>
                      <a:noFill/>
                    </a:lnR>
                    <a:lnT>
                      <a:noFill/>
                    </a:lnT>
                    <a:lnB>
                      <a:noFill/>
                    </a:lnB>
                    <a:solidFill>
                      <a:srgbClr val="FFFFFF"/>
                    </a:solidFill>
                  </a:tcPr>
                </a:tc>
                <a:tc>
                  <a:txBody>
                    <a:bodyPr/>
                    <a:lstStyle/>
                    <a:p>
                      <a:r>
                        <a:rPr lang="en-US" sz="800" dirty="0">
                          <a:effectLst/>
                        </a:rPr>
                        <a:t>Custom text analytics for health is a custom feature that extract healthcare specific entities from unstructured text, using a model you create.</a:t>
                      </a:r>
                    </a:p>
                  </a:txBody>
                  <a:tcPr marL="15221" marR="15221" marT="7025" marB="7025" anchor="ctr">
                    <a:lnL>
                      <a:noFill/>
                    </a:lnL>
                    <a:lnR>
                      <a:noFill/>
                    </a:lnR>
                    <a:lnT>
                      <a:noFill/>
                    </a:lnT>
                    <a:lnB>
                      <a:noFill/>
                    </a:lnB>
                    <a:solidFill>
                      <a:srgbClr val="FFFFFF"/>
                    </a:solidFill>
                  </a:tcPr>
                </a:tc>
                <a:extLst>
                  <a:ext uri="{0D108BD9-81ED-4DB2-BD59-A6C34878D82A}">
                    <a16:rowId xmlns:a16="http://schemas.microsoft.com/office/drawing/2014/main" val="502357074"/>
                  </a:ext>
                </a:extLst>
              </a:tr>
            </a:tbl>
          </a:graphicData>
        </a:graphic>
      </p:graphicFrame>
      <p:pic>
        <p:nvPicPr>
          <p:cNvPr id="2050" name="Picture 2" descr="A picture of the AI Language logo">
            <a:extLst>
              <a:ext uri="{FF2B5EF4-FFF2-40B4-BE49-F238E27FC236}">
                <a16:creationId xmlns:a16="http://schemas.microsoft.com/office/drawing/2014/main" id="{0100EC81-8264-30D2-A9CA-1541346B44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9416" y="347664"/>
            <a:ext cx="2374733" cy="101127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8D1DC91-930F-9648-131D-532B5EE91548}"/>
              </a:ext>
            </a:extLst>
          </p:cNvPr>
          <p:cNvSpPr txBox="1"/>
          <p:nvPr/>
        </p:nvSpPr>
        <p:spPr>
          <a:xfrm>
            <a:off x="6794500" y="6438384"/>
            <a:ext cx="5321300" cy="369332"/>
          </a:xfrm>
          <a:prstGeom prst="rect">
            <a:avLst/>
          </a:prstGeom>
          <a:noFill/>
        </p:spPr>
        <p:txBody>
          <a:bodyPr wrap="square">
            <a:spAutoFit/>
          </a:bodyPr>
          <a:lstStyle/>
          <a:p>
            <a:r>
              <a:rPr lang="en-US" dirty="0">
                <a:hlinkClick r:id="rId4"/>
              </a:rPr>
              <a:t>https://github.com/AzureSQLDB/ContentSafetyLab/</a:t>
            </a:r>
            <a:r>
              <a:rPr lang="en-US" dirty="0"/>
              <a:t> </a:t>
            </a:r>
          </a:p>
        </p:txBody>
      </p:sp>
    </p:spTree>
    <p:extLst>
      <p:ext uri="{BB962C8B-B14F-4D97-AF65-F5344CB8AC3E}">
        <p14:creationId xmlns:p14="http://schemas.microsoft.com/office/powerpoint/2010/main" val="4235619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477752-ACCA-41C1-9B1D-D0CED1F9C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20362A-F32B-F433-63BF-19DBCF532403}"/>
              </a:ext>
            </a:extLst>
          </p:cNvPr>
          <p:cNvSpPr>
            <a:spLocks noGrp="1"/>
          </p:cNvSpPr>
          <p:nvPr>
            <p:ph type="title"/>
          </p:nvPr>
        </p:nvSpPr>
        <p:spPr>
          <a:xfrm>
            <a:off x="838200" y="347664"/>
            <a:ext cx="9842500" cy="1306475"/>
          </a:xfrm>
        </p:spPr>
        <p:txBody>
          <a:bodyPr vert="horz" lIns="91440" tIns="45720" rIns="91440" bIns="45720" rtlCol="0" anchor="ctr">
            <a:normAutofit/>
          </a:bodyPr>
          <a:lstStyle/>
          <a:p>
            <a:r>
              <a:rPr lang="en-US" sz="4800" kern="1200" dirty="0">
                <a:solidFill>
                  <a:schemeClr val="tx1"/>
                </a:solidFill>
                <a:latin typeface="+mj-lt"/>
                <a:ea typeface="+mj-ea"/>
                <a:cs typeface="+mj-cs"/>
              </a:rPr>
              <a:t>Azure AI Content Safety</a:t>
            </a:r>
            <a:br>
              <a:rPr lang="en-US" sz="4800" kern="1200" dirty="0">
                <a:solidFill>
                  <a:schemeClr val="tx1"/>
                </a:solidFill>
                <a:latin typeface="+mj-lt"/>
                <a:ea typeface="+mj-ea"/>
                <a:cs typeface="+mj-cs"/>
              </a:rPr>
            </a:br>
            <a:r>
              <a:rPr lang="en-US" sz="2000" kern="1200" dirty="0">
                <a:solidFill>
                  <a:schemeClr val="tx1"/>
                </a:solidFill>
                <a:latin typeface="+mj-lt"/>
                <a:ea typeface="+mj-ea"/>
                <a:cs typeface="+mj-cs"/>
                <a:hlinkClick r:id="rId2"/>
              </a:rPr>
              <a:t>https://learn.microsoft.com/en-us/azure/ai-services/content-safety/</a:t>
            </a:r>
            <a:r>
              <a:rPr lang="en-US" sz="2000" kern="1200" dirty="0">
                <a:solidFill>
                  <a:schemeClr val="tx1"/>
                </a:solidFill>
                <a:latin typeface="+mj-lt"/>
                <a:ea typeface="+mj-ea"/>
                <a:cs typeface="+mj-cs"/>
              </a:rPr>
              <a:t> </a:t>
            </a:r>
            <a:endParaRPr lang="en-US" sz="4800" kern="1200" dirty="0">
              <a:solidFill>
                <a:schemeClr val="tx1"/>
              </a:solidFill>
              <a:latin typeface="+mj-lt"/>
              <a:ea typeface="+mj-ea"/>
              <a:cs typeface="+mj-cs"/>
            </a:endParaRPr>
          </a:p>
        </p:txBody>
      </p:sp>
      <p:graphicFrame>
        <p:nvGraphicFramePr>
          <p:cNvPr id="4" name="Content Placeholder 3">
            <a:extLst>
              <a:ext uri="{FF2B5EF4-FFF2-40B4-BE49-F238E27FC236}">
                <a16:creationId xmlns:a16="http://schemas.microsoft.com/office/drawing/2014/main" id="{9BB01A9F-F3E1-BC4D-A3C4-1DB83261FFB5}"/>
              </a:ext>
            </a:extLst>
          </p:cNvPr>
          <p:cNvGraphicFramePr>
            <a:graphicFrameLocks noGrp="1"/>
          </p:cNvGraphicFramePr>
          <p:nvPr>
            <p:ph idx="1"/>
            <p:extLst>
              <p:ext uri="{D42A27DB-BD31-4B8C-83A1-F6EECF244321}">
                <p14:modId xmlns:p14="http://schemas.microsoft.com/office/powerpoint/2010/main" val="4171072252"/>
              </p:ext>
            </p:extLst>
          </p:nvPr>
        </p:nvGraphicFramePr>
        <p:xfrm>
          <a:off x="1438230" y="1845426"/>
          <a:ext cx="9312487" cy="4456284"/>
        </p:xfrm>
        <a:graphic>
          <a:graphicData uri="http://schemas.openxmlformats.org/drawingml/2006/table">
            <a:tbl>
              <a:tblPr>
                <a:noFill/>
              </a:tblPr>
              <a:tblGrid>
                <a:gridCol w="4041836">
                  <a:extLst>
                    <a:ext uri="{9D8B030D-6E8A-4147-A177-3AD203B41FA5}">
                      <a16:colId xmlns:a16="http://schemas.microsoft.com/office/drawing/2014/main" val="779488195"/>
                    </a:ext>
                  </a:extLst>
                </a:gridCol>
                <a:gridCol w="5270651">
                  <a:extLst>
                    <a:ext uri="{9D8B030D-6E8A-4147-A177-3AD203B41FA5}">
                      <a16:colId xmlns:a16="http://schemas.microsoft.com/office/drawing/2014/main" val="241968876"/>
                    </a:ext>
                  </a:extLst>
                </a:gridCol>
              </a:tblGrid>
              <a:tr h="477441">
                <a:tc>
                  <a:txBody>
                    <a:bodyPr/>
                    <a:lstStyle/>
                    <a:p>
                      <a:r>
                        <a:rPr lang="en-US" sz="1800" b="1" dirty="0">
                          <a:solidFill>
                            <a:schemeClr val="tx1">
                              <a:lumMod val="75000"/>
                              <a:lumOff val="25000"/>
                            </a:schemeClr>
                          </a:solidFill>
                          <a:effectLst/>
                        </a:rPr>
                        <a:t>AI Content Safety Feature</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800" b="1" dirty="0">
                          <a:solidFill>
                            <a:schemeClr val="tx1">
                              <a:lumMod val="75000"/>
                              <a:lumOff val="25000"/>
                            </a:schemeClr>
                          </a:solidFill>
                          <a:effectLst/>
                        </a:rPr>
                        <a:t>Description</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235859066"/>
                  </a:ext>
                </a:extLst>
              </a:tr>
              <a:tr h="703964">
                <a:tc>
                  <a:txBody>
                    <a:bodyPr/>
                    <a:lstStyle/>
                    <a:p>
                      <a:r>
                        <a:rPr lang="en-US" sz="1500" b="1" dirty="0">
                          <a:solidFill>
                            <a:schemeClr val="tx1">
                              <a:lumMod val="75000"/>
                              <a:lumOff val="25000"/>
                            </a:schemeClr>
                          </a:solidFill>
                          <a:effectLst/>
                        </a:rPr>
                        <a:t>Analyze text API</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b="1" dirty="0">
                          <a:solidFill>
                            <a:schemeClr val="tx1">
                              <a:lumMod val="75000"/>
                              <a:lumOff val="25000"/>
                            </a:schemeClr>
                          </a:solidFill>
                          <a:effectLst/>
                        </a:rPr>
                        <a:t>Scans text for sexual content, violence, hate, and self harm with multi-severity levels.</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4148448695"/>
                  </a:ext>
                </a:extLst>
              </a:tr>
              <a:tr h="703964">
                <a:tc>
                  <a:txBody>
                    <a:bodyPr/>
                    <a:lstStyle/>
                    <a:p>
                      <a:r>
                        <a:rPr lang="en-US" sz="1500">
                          <a:solidFill>
                            <a:schemeClr val="tx1">
                              <a:lumMod val="75000"/>
                              <a:lumOff val="25000"/>
                            </a:schemeClr>
                          </a:solidFill>
                          <a:effectLst/>
                        </a:rPr>
                        <a:t>Analyze image API</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a:solidFill>
                            <a:schemeClr val="tx1">
                              <a:lumMod val="75000"/>
                              <a:lumOff val="25000"/>
                            </a:schemeClr>
                          </a:solidFill>
                          <a:effectLst/>
                        </a:rPr>
                        <a:t>Scans images for sexual content, violence, hate, and self harm with multi-severity levels.</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905882994"/>
                  </a:ext>
                </a:extLst>
              </a:tr>
              <a:tr h="703964">
                <a:tc>
                  <a:txBody>
                    <a:bodyPr/>
                    <a:lstStyle/>
                    <a:p>
                      <a:r>
                        <a:rPr lang="en-US" sz="1500" b="1" dirty="0">
                          <a:solidFill>
                            <a:schemeClr val="tx1">
                              <a:lumMod val="75000"/>
                              <a:lumOff val="25000"/>
                            </a:schemeClr>
                          </a:solidFill>
                          <a:effectLst/>
                        </a:rPr>
                        <a:t>Prompt Shields (preview)</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b="1" dirty="0">
                          <a:solidFill>
                            <a:schemeClr val="tx1">
                              <a:lumMod val="75000"/>
                              <a:lumOff val="25000"/>
                            </a:schemeClr>
                          </a:solidFill>
                          <a:effectLst/>
                        </a:rPr>
                        <a:t>Scans text for the risk of a User input attack on a Large Language Model.</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47652562"/>
                  </a:ext>
                </a:extLst>
              </a:tr>
              <a:tr h="930487">
                <a:tc>
                  <a:txBody>
                    <a:bodyPr/>
                    <a:lstStyle/>
                    <a:p>
                      <a:r>
                        <a:rPr lang="en-US" sz="1500">
                          <a:solidFill>
                            <a:schemeClr val="tx1">
                              <a:lumMod val="75000"/>
                              <a:lumOff val="25000"/>
                            </a:schemeClr>
                          </a:solidFill>
                          <a:effectLst/>
                        </a:rPr>
                        <a:t>Groundedness detection (preview)</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a:solidFill>
                            <a:schemeClr val="tx1">
                              <a:lumMod val="75000"/>
                              <a:lumOff val="25000"/>
                            </a:schemeClr>
                          </a:solidFill>
                          <a:effectLst/>
                        </a:rPr>
                        <a:t>Detects whether the text responses of large language models (LLMs) are grounded in the source materials provided by the users.</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792677783"/>
                  </a:ext>
                </a:extLst>
              </a:tr>
              <a:tr h="930487">
                <a:tc>
                  <a:txBody>
                    <a:bodyPr/>
                    <a:lstStyle/>
                    <a:p>
                      <a:r>
                        <a:rPr lang="en-US" sz="1500" b="1" dirty="0">
                          <a:solidFill>
                            <a:schemeClr val="tx1">
                              <a:lumMod val="75000"/>
                              <a:lumOff val="25000"/>
                            </a:schemeClr>
                          </a:solidFill>
                          <a:effectLst/>
                        </a:rPr>
                        <a:t>Protected material text detection (preview)</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b="1" dirty="0">
                          <a:solidFill>
                            <a:schemeClr val="tx1">
                              <a:lumMod val="75000"/>
                              <a:lumOff val="25000"/>
                            </a:schemeClr>
                          </a:solidFill>
                          <a:effectLst/>
                        </a:rPr>
                        <a:t>Scans AI-generated text for known text content (for example, song lyrics, articles, recipes, selected web content).</a:t>
                      </a:r>
                    </a:p>
                  </a:txBody>
                  <a:tcPr marL="209098" marR="156824" marT="104549" marB="104549"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65027220"/>
                  </a:ext>
                </a:extLst>
              </a:tr>
            </a:tbl>
          </a:graphicData>
        </a:graphic>
      </p:graphicFrame>
      <p:pic>
        <p:nvPicPr>
          <p:cNvPr id="4098" name="Picture 2" descr="A picture of the AI Language logo">
            <a:extLst>
              <a:ext uri="{FF2B5EF4-FFF2-40B4-BE49-F238E27FC236}">
                <a16:creationId xmlns:a16="http://schemas.microsoft.com/office/drawing/2014/main" id="{A2FF3D05-6EB1-491F-630A-AE80BA2E0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09276" y="228574"/>
            <a:ext cx="1258824" cy="12588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4BD7633-BC2D-9FE9-D615-48D4F40F51B8}"/>
              </a:ext>
            </a:extLst>
          </p:cNvPr>
          <p:cNvSpPr txBox="1"/>
          <p:nvPr/>
        </p:nvSpPr>
        <p:spPr>
          <a:xfrm>
            <a:off x="6794500" y="6438384"/>
            <a:ext cx="5321300" cy="369332"/>
          </a:xfrm>
          <a:prstGeom prst="rect">
            <a:avLst/>
          </a:prstGeom>
          <a:noFill/>
        </p:spPr>
        <p:txBody>
          <a:bodyPr wrap="square">
            <a:spAutoFit/>
          </a:bodyPr>
          <a:lstStyle/>
          <a:p>
            <a:r>
              <a:rPr lang="en-US" dirty="0">
                <a:hlinkClick r:id="rId4"/>
              </a:rPr>
              <a:t>https://github.com/AzureSQLDB/ContentSafetyLab/</a:t>
            </a:r>
            <a:r>
              <a:rPr lang="en-US" dirty="0"/>
              <a:t> </a:t>
            </a:r>
          </a:p>
        </p:txBody>
      </p:sp>
    </p:spTree>
    <p:extLst>
      <p:ext uri="{BB962C8B-B14F-4D97-AF65-F5344CB8AC3E}">
        <p14:creationId xmlns:p14="http://schemas.microsoft.com/office/powerpoint/2010/main" val="16332591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61</TotalTime>
  <Words>1364</Words>
  <Application>Microsoft Office PowerPoint</Application>
  <PresentationFormat>Widescreen</PresentationFormat>
  <Paragraphs>135</Paragraphs>
  <Slides>13</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-apple-system</vt:lpstr>
      <vt:lpstr>Aptos</vt:lpstr>
      <vt:lpstr>Aptos Display</vt:lpstr>
      <vt:lpstr>Arial</vt:lpstr>
      <vt:lpstr>Segoe UI</vt:lpstr>
      <vt:lpstr>Office Theme</vt:lpstr>
      <vt:lpstr>Azure SQL DB and REST endpoints to enable AI content moderation</vt:lpstr>
      <vt:lpstr>Goals</vt:lpstr>
      <vt:lpstr>Agenda</vt:lpstr>
      <vt:lpstr>Creating and connecting to your free Azure SQL Database</vt:lpstr>
      <vt:lpstr>Use Entra-only Authentication</vt:lpstr>
      <vt:lpstr>Start with a Sample Database</vt:lpstr>
      <vt:lpstr>Call REST services from the Azure SQL Database</vt:lpstr>
      <vt:lpstr>Azure AI Language https://learn.microsoft.com/en-us/azure/ai-services/language-service/ </vt:lpstr>
      <vt:lpstr>Azure AI Content Safety https://learn.microsoft.com/en-us/azure/ai-services/content-safety/ </vt:lpstr>
      <vt:lpstr>Azure OpenAI Service https://learn.microsoft.com/en-us/azure/ai-services/openai/ </vt:lpstr>
      <vt:lpstr>Putting it all together</vt:lpstr>
      <vt:lpstr>Session Recommender (Similarity Search) Architecture</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Muazma Zahid</dc:creator>
  <cp:lastModifiedBy>Muazma Zahid</cp:lastModifiedBy>
  <cp:revision>2</cp:revision>
  <dcterms:created xsi:type="dcterms:W3CDTF">2024-05-22T11:06:07Z</dcterms:created>
  <dcterms:modified xsi:type="dcterms:W3CDTF">2024-05-22T12:07:51Z</dcterms:modified>
</cp:coreProperties>
</file>

<file path=docProps/thumbnail.jpeg>
</file>